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62"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385" autoAdjust="0"/>
  </p:normalViewPr>
  <p:slideViewPr>
    <p:cSldViewPr snapToGrid="0">
      <p:cViewPr varScale="1">
        <p:scale>
          <a:sx n="82" d="100"/>
          <a:sy n="82" d="100"/>
        </p:scale>
        <p:origin x="165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223BEE-A5AF-43F2-B150-566E122FFE2F}" type="doc">
      <dgm:prSet loTypeId="urn:microsoft.com/office/officeart/2008/layout/LinedList" loCatId="list" qsTypeId="urn:microsoft.com/office/officeart/2005/8/quickstyle/simple2" qsCatId="simple" csTypeId="urn:microsoft.com/office/officeart/2005/8/colors/colorful1" csCatId="colorful"/>
      <dgm:spPr/>
      <dgm:t>
        <a:bodyPr/>
        <a:lstStyle/>
        <a:p>
          <a:endParaRPr lang="en-US"/>
        </a:p>
      </dgm:t>
    </dgm:pt>
    <dgm:pt modelId="{56B232CC-3B29-46C2-88C8-BCD1565E2330}">
      <dgm:prSet/>
      <dgm:spPr/>
      <dgm:t>
        <a:bodyPr/>
        <a:lstStyle/>
        <a:p>
          <a:r>
            <a:rPr lang="en-US"/>
            <a:t>Established</a:t>
          </a:r>
        </a:p>
      </dgm:t>
    </dgm:pt>
    <dgm:pt modelId="{6E1D4906-6A7C-460F-B74B-9DD957D9E426}" type="parTrans" cxnId="{8334F075-DB7C-4DFE-82B5-2515B16BD875}">
      <dgm:prSet/>
      <dgm:spPr/>
      <dgm:t>
        <a:bodyPr/>
        <a:lstStyle/>
        <a:p>
          <a:endParaRPr lang="en-US"/>
        </a:p>
      </dgm:t>
    </dgm:pt>
    <dgm:pt modelId="{19976947-D9CD-4930-8B8C-049B2B7DB288}" type="sibTrans" cxnId="{8334F075-DB7C-4DFE-82B5-2515B16BD875}">
      <dgm:prSet/>
      <dgm:spPr/>
      <dgm:t>
        <a:bodyPr/>
        <a:lstStyle/>
        <a:p>
          <a:endParaRPr lang="en-US"/>
        </a:p>
      </dgm:t>
    </dgm:pt>
    <dgm:pt modelId="{73FA5B9F-7110-4663-BA96-06AC86023F60}">
      <dgm:prSet/>
      <dgm:spPr/>
      <dgm:t>
        <a:bodyPr/>
        <a:lstStyle/>
        <a:p>
          <a:r>
            <a:rPr lang="en-US"/>
            <a:t>Mission</a:t>
          </a:r>
        </a:p>
      </dgm:t>
    </dgm:pt>
    <dgm:pt modelId="{D8F58162-3E9C-4C4C-B730-B25B383F5791}" type="parTrans" cxnId="{03FDA4A5-AEA4-4AD4-AA68-FCDB7266373E}">
      <dgm:prSet/>
      <dgm:spPr/>
      <dgm:t>
        <a:bodyPr/>
        <a:lstStyle/>
        <a:p>
          <a:endParaRPr lang="en-US"/>
        </a:p>
      </dgm:t>
    </dgm:pt>
    <dgm:pt modelId="{683FF8CC-EB9A-4983-BB47-C1B599C48A0B}" type="sibTrans" cxnId="{03FDA4A5-AEA4-4AD4-AA68-FCDB7266373E}">
      <dgm:prSet/>
      <dgm:spPr/>
      <dgm:t>
        <a:bodyPr/>
        <a:lstStyle/>
        <a:p>
          <a:endParaRPr lang="en-US"/>
        </a:p>
      </dgm:t>
    </dgm:pt>
    <dgm:pt modelId="{70566067-2587-41EB-B5B3-458E6A70011B}">
      <dgm:prSet/>
      <dgm:spPr/>
      <dgm:t>
        <a:bodyPr/>
        <a:lstStyle/>
        <a:p>
          <a:r>
            <a:rPr lang="en-US"/>
            <a:t>Vision</a:t>
          </a:r>
        </a:p>
      </dgm:t>
    </dgm:pt>
    <dgm:pt modelId="{5D39C2BC-E00F-4710-9295-8DF8818C7A5F}" type="parTrans" cxnId="{6CE3638B-E53D-4963-868F-FBBF71637AE8}">
      <dgm:prSet/>
      <dgm:spPr/>
      <dgm:t>
        <a:bodyPr/>
        <a:lstStyle/>
        <a:p>
          <a:endParaRPr lang="en-US"/>
        </a:p>
      </dgm:t>
    </dgm:pt>
    <dgm:pt modelId="{FA5C7A9D-659E-465F-AF9E-8D8ED5F1286C}" type="sibTrans" cxnId="{6CE3638B-E53D-4963-868F-FBBF71637AE8}">
      <dgm:prSet/>
      <dgm:spPr/>
      <dgm:t>
        <a:bodyPr/>
        <a:lstStyle/>
        <a:p>
          <a:endParaRPr lang="en-US"/>
        </a:p>
      </dgm:t>
    </dgm:pt>
    <dgm:pt modelId="{4B417758-9DE5-49BD-A4DF-D2250D67F45B}">
      <dgm:prSet/>
      <dgm:spPr/>
      <dgm:t>
        <a:bodyPr/>
        <a:lstStyle/>
        <a:p>
          <a:r>
            <a:rPr lang="en-US"/>
            <a:t>Staff</a:t>
          </a:r>
        </a:p>
      </dgm:t>
    </dgm:pt>
    <dgm:pt modelId="{224D2829-1B91-4922-8EC8-691D3F65E1A1}" type="parTrans" cxnId="{B2250269-8237-432C-B385-3EE15E5E8C1B}">
      <dgm:prSet/>
      <dgm:spPr/>
      <dgm:t>
        <a:bodyPr/>
        <a:lstStyle/>
        <a:p>
          <a:endParaRPr lang="en-US"/>
        </a:p>
      </dgm:t>
    </dgm:pt>
    <dgm:pt modelId="{1F26B154-521D-496E-AFD0-915E6BFF091C}" type="sibTrans" cxnId="{B2250269-8237-432C-B385-3EE15E5E8C1B}">
      <dgm:prSet/>
      <dgm:spPr/>
      <dgm:t>
        <a:bodyPr/>
        <a:lstStyle/>
        <a:p>
          <a:endParaRPr lang="en-US"/>
        </a:p>
      </dgm:t>
    </dgm:pt>
    <dgm:pt modelId="{032B8499-9689-457A-860F-C0A631E50269}">
      <dgm:prSet/>
      <dgm:spPr/>
      <dgm:t>
        <a:bodyPr/>
        <a:lstStyle/>
        <a:p>
          <a:r>
            <a:rPr lang="en-US" dirty="0"/>
            <a:t>Initiatives</a:t>
          </a:r>
        </a:p>
      </dgm:t>
    </dgm:pt>
    <dgm:pt modelId="{CAA95E7C-F6D8-4E5E-82F6-9DF8335C57F9}" type="parTrans" cxnId="{C4FCE493-8704-4278-B3BD-B47223B7F072}">
      <dgm:prSet/>
      <dgm:spPr/>
      <dgm:t>
        <a:bodyPr/>
        <a:lstStyle/>
        <a:p>
          <a:endParaRPr lang="en-US"/>
        </a:p>
      </dgm:t>
    </dgm:pt>
    <dgm:pt modelId="{3EE060C9-391D-461E-9324-D09863B7615D}" type="sibTrans" cxnId="{C4FCE493-8704-4278-B3BD-B47223B7F072}">
      <dgm:prSet/>
      <dgm:spPr/>
      <dgm:t>
        <a:bodyPr/>
        <a:lstStyle/>
        <a:p>
          <a:endParaRPr lang="en-US"/>
        </a:p>
      </dgm:t>
    </dgm:pt>
    <dgm:pt modelId="{8F09FADD-0D65-4550-B4C0-E82BB502FC7A}" type="pres">
      <dgm:prSet presAssocID="{78223BEE-A5AF-43F2-B150-566E122FFE2F}" presName="vert0" presStyleCnt="0">
        <dgm:presLayoutVars>
          <dgm:dir/>
          <dgm:animOne val="branch"/>
          <dgm:animLvl val="lvl"/>
        </dgm:presLayoutVars>
      </dgm:prSet>
      <dgm:spPr/>
    </dgm:pt>
    <dgm:pt modelId="{F27D8286-EB3B-4043-9FB7-62A231BA9268}" type="pres">
      <dgm:prSet presAssocID="{56B232CC-3B29-46C2-88C8-BCD1565E2330}" presName="thickLine" presStyleLbl="alignNode1" presStyleIdx="0" presStyleCnt="5"/>
      <dgm:spPr/>
    </dgm:pt>
    <dgm:pt modelId="{DDC567FA-E565-4EB0-8C3F-FA21E79A48CF}" type="pres">
      <dgm:prSet presAssocID="{56B232CC-3B29-46C2-88C8-BCD1565E2330}" presName="horz1" presStyleCnt="0"/>
      <dgm:spPr/>
    </dgm:pt>
    <dgm:pt modelId="{ADAAA603-6E82-40C9-B32E-CC1DBC0D62FF}" type="pres">
      <dgm:prSet presAssocID="{56B232CC-3B29-46C2-88C8-BCD1565E2330}" presName="tx1" presStyleLbl="revTx" presStyleIdx="0" presStyleCnt="5"/>
      <dgm:spPr/>
    </dgm:pt>
    <dgm:pt modelId="{2FE59EED-5D1C-4366-86B1-ABEE7720F4E3}" type="pres">
      <dgm:prSet presAssocID="{56B232CC-3B29-46C2-88C8-BCD1565E2330}" presName="vert1" presStyleCnt="0"/>
      <dgm:spPr/>
    </dgm:pt>
    <dgm:pt modelId="{FF9F2ECB-9500-4202-984F-FCCFDA239F12}" type="pres">
      <dgm:prSet presAssocID="{73FA5B9F-7110-4663-BA96-06AC86023F60}" presName="thickLine" presStyleLbl="alignNode1" presStyleIdx="1" presStyleCnt="5"/>
      <dgm:spPr/>
    </dgm:pt>
    <dgm:pt modelId="{E0CA70FB-928E-415B-89AF-7B5B4FAE90F3}" type="pres">
      <dgm:prSet presAssocID="{73FA5B9F-7110-4663-BA96-06AC86023F60}" presName="horz1" presStyleCnt="0"/>
      <dgm:spPr/>
    </dgm:pt>
    <dgm:pt modelId="{29EB84E6-1F2E-4BAC-AD07-98CCCAAA0DDE}" type="pres">
      <dgm:prSet presAssocID="{73FA5B9F-7110-4663-BA96-06AC86023F60}" presName="tx1" presStyleLbl="revTx" presStyleIdx="1" presStyleCnt="5"/>
      <dgm:spPr/>
    </dgm:pt>
    <dgm:pt modelId="{AD81A132-DBA2-4B4E-BC6A-6150A2043FB5}" type="pres">
      <dgm:prSet presAssocID="{73FA5B9F-7110-4663-BA96-06AC86023F60}" presName="vert1" presStyleCnt="0"/>
      <dgm:spPr/>
    </dgm:pt>
    <dgm:pt modelId="{3E0FCB4B-31BF-42B5-ABEE-CF547D5C5096}" type="pres">
      <dgm:prSet presAssocID="{70566067-2587-41EB-B5B3-458E6A70011B}" presName="thickLine" presStyleLbl="alignNode1" presStyleIdx="2" presStyleCnt="5"/>
      <dgm:spPr/>
    </dgm:pt>
    <dgm:pt modelId="{A37549A2-4843-4B1F-BBC0-19111918FCEE}" type="pres">
      <dgm:prSet presAssocID="{70566067-2587-41EB-B5B3-458E6A70011B}" presName="horz1" presStyleCnt="0"/>
      <dgm:spPr/>
    </dgm:pt>
    <dgm:pt modelId="{88E9536E-1D43-4F9C-8BA9-E642577B6BFF}" type="pres">
      <dgm:prSet presAssocID="{70566067-2587-41EB-B5B3-458E6A70011B}" presName="tx1" presStyleLbl="revTx" presStyleIdx="2" presStyleCnt="5"/>
      <dgm:spPr/>
    </dgm:pt>
    <dgm:pt modelId="{DD68886F-B332-4218-AD72-F7A6BE39875B}" type="pres">
      <dgm:prSet presAssocID="{70566067-2587-41EB-B5B3-458E6A70011B}" presName="vert1" presStyleCnt="0"/>
      <dgm:spPr/>
    </dgm:pt>
    <dgm:pt modelId="{3B6F4A06-0958-4AE7-BF89-563170C84C9E}" type="pres">
      <dgm:prSet presAssocID="{4B417758-9DE5-49BD-A4DF-D2250D67F45B}" presName="thickLine" presStyleLbl="alignNode1" presStyleIdx="3" presStyleCnt="5"/>
      <dgm:spPr/>
    </dgm:pt>
    <dgm:pt modelId="{B5AAF5E8-0DD3-4D2C-95F3-A2F7FDCA9051}" type="pres">
      <dgm:prSet presAssocID="{4B417758-9DE5-49BD-A4DF-D2250D67F45B}" presName="horz1" presStyleCnt="0"/>
      <dgm:spPr/>
    </dgm:pt>
    <dgm:pt modelId="{4F7C244E-3A5A-42D3-9ECA-FCBEEFBC2D9A}" type="pres">
      <dgm:prSet presAssocID="{4B417758-9DE5-49BD-A4DF-D2250D67F45B}" presName="tx1" presStyleLbl="revTx" presStyleIdx="3" presStyleCnt="5"/>
      <dgm:spPr/>
    </dgm:pt>
    <dgm:pt modelId="{EFC445C9-8A2F-40CB-82BF-D02FD0C71648}" type="pres">
      <dgm:prSet presAssocID="{4B417758-9DE5-49BD-A4DF-D2250D67F45B}" presName="vert1" presStyleCnt="0"/>
      <dgm:spPr/>
    </dgm:pt>
    <dgm:pt modelId="{3730318C-BF17-404B-8DB0-94016B616AE4}" type="pres">
      <dgm:prSet presAssocID="{032B8499-9689-457A-860F-C0A631E50269}" presName="thickLine" presStyleLbl="alignNode1" presStyleIdx="4" presStyleCnt="5"/>
      <dgm:spPr/>
    </dgm:pt>
    <dgm:pt modelId="{048970DC-79C5-48BD-9095-0AFD4E7A1010}" type="pres">
      <dgm:prSet presAssocID="{032B8499-9689-457A-860F-C0A631E50269}" presName="horz1" presStyleCnt="0"/>
      <dgm:spPr/>
    </dgm:pt>
    <dgm:pt modelId="{03D6E4F2-CB7D-4667-8F1B-F63A5F1A0FD0}" type="pres">
      <dgm:prSet presAssocID="{032B8499-9689-457A-860F-C0A631E50269}" presName="tx1" presStyleLbl="revTx" presStyleIdx="4" presStyleCnt="5"/>
      <dgm:spPr/>
    </dgm:pt>
    <dgm:pt modelId="{26D94D94-E653-41C2-A78E-D91E4F0503B0}" type="pres">
      <dgm:prSet presAssocID="{032B8499-9689-457A-860F-C0A631E50269}" presName="vert1" presStyleCnt="0"/>
      <dgm:spPr/>
    </dgm:pt>
  </dgm:ptLst>
  <dgm:cxnLst>
    <dgm:cxn modelId="{E7E4DF0B-76F9-4CC5-AB59-A5DC80F38D26}" type="presOf" srcId="{56B232CC-3B29-46C2-88C8-BCD1565E2330}" destId="{ADAAA603-6E82-40C9-B32E-CC1DBC0D62FF}" srcOrd="0" destOrd="0" presId="urn:microsoft.com/office/officeart/2008/layout/LinedList"/>
    <dgm:cxn modelId="{B2250269-8237-432C-B385-3EE15E5E8C1B}" srcId="{78223BEE-A5AF-43F2-B150-566E122FFE2F}" destId="{4B417758-9DE5-49BD-A4DF-D2250D67F45B}" srcOrd="3" destOrd="0" parTransId="{224D2829-1B91-4922-8EC8-691D3F65E1A1}" sibTransId="{1F26B154-521D-496E-AFD0-915E6BFF091C}"/>
    <dgm:cxn modelId="{68EB194F-FF82-439E-B516-A41F43CF2CEE}" type="presOf" srcId="{73FA5B9F-7110-4663-BA96-06AC86023F60}" destId="{29EB84E6-1F2E-4BAC-AD07-98CCCAAA0DDE}" srcOrd="0" destOrd="0" presId="urn:microsoft.com/office/officeart/2008/layout/LinedList"/>
    <dgm:cxn modelId="{8334F075-DB7C-4DFE-82B5-2515B16BD875}" srcId="{78223BEE-A5AF-43F2-B150-566E122FFE2F}" destId="{56B232CC-3B29-46C2-88C8-BCD1565E2330}" srcOrd="0" destOrd="0" parTransId="{6E1D4906-6A7C-460F-B74B-9DD957D9E426}" sibTransId="{19976947-D9CD-4930-8B8C-049B2B7DB288}"/>
    <dgm:cxn modelId="{1ADA0E7D-3327-41C9-91B2-32091537EEE7}" type="presOf" srcId="{78223BEE-A5AF-43F2-B150-566E122FFE2F}" destId="{8F09FADD-0D65-4550-B4C0-E82BB502FC7A}" srcOrd="0" destOrd="0" presId="urn:microsoft.com/office/officeart/2008/layout/LinedList"/>
    <dgm:cxn modelId="{6CE3638B-E53D-4963-868F-FBBF71637AE8}" srcId="{78223BEE-A5AF-43F2-B150-566E122FFE2F}" destId="{70566067-2587-41EB-B5B3-458E6A70011B}" srcOrd="2" destOrd="0" parTransId="{5D39C2BC-E00F-4710-9295-8DF8818C7A5F}" sibTransId="{FA5C7A9D-659E-465F-AF9E-8D8ED5F1286C}"/>
    <dgm:cxn modelId="{C4FCE493-8704-4278-B3BD-B47223B7F072}" srcId="{78223BEE-A5AF-43F2-B150-566E122FFE2F}" destId="{032B8499-9689-457A-860F-C0A631E50269}" srcOrd="4" destOrd="0" parTransId="{CAA95E7C-F6D8-4E5E-82F6-9DF8335C57F9}" sibTransId="{3EE060C9-391D-461E-9324-D09863B7615D}"/>
    <dgm:cxn modelId="{B83BBA9E-3E30-48FB-B0F0-D57EB415A191}" type="presOf" srcId="{4B417758-9DE5-49BD-A4DF-D2250D67F45B}" destId="{4F7C244E-3A5A-42D3-9ECA-FCBEEFBC2D9A}" srcOrd="0" destOrd="0" presId="urn:microsoft.com/office/officeart/2008/layout/LinedList"/>
    <dgm:cxn modelId="{03FDA4A5-AEA4-4AD4-AA68-FCDB7266373E}" srcId="{78223BEE-A5AF-43F2-B150-566E122FFE2F}" destId="{73FA5B9F-7110-4663-BA96-06AC86023F60}" srcOrd="1" destOrd="0" parTransId="{D8F58162-3E9C-4C4C-B730-B25B383F5791}" sibTransId="{683FF8CC-EB9A-4983-BB47-C1B599C48A0B}"/>
    <dgm:cxn modelId="{810DE0D5-1908-4ACA-8A56-181D2C3889CE}" type="presOf" srcId="{032B8499-9689-457A-860F-C0A631E50269}" destId="{03D6E4F2-CB7D-4667-8F1B-F63A5F1A0FD0}" srcOrd="0" destOrd="0" presId="urn:microsoft.com/office/officeart/2008/layout/LinedList"/>
    <dgm:cxn modelId="{704070FF-F9A2-441A-BFCC-BEF3DDF1D8B0}" type="presOf" srcId="{70566067-2587-41EB-B5B3-458E6A70011B}" destId="{88E9536E-1D43-4F9C-8BA9-E642577B6BFF}" srcOrd="0" destOrd="0" presId="urn:microsoft.com/office/officeart/2008/layout/LinedList"/>
    <dgm:cxn modelId="{9EE24CF0-3C1A-494B-B6AB-A16CC3AF0FED}" type="presParOf" srcId="{8F09FADD-0D65-4550-B4C0-E82BB502FC7A}" destId="{F27D8286-EB3B-4043-9FB7-62A231BA9268}" srcOrd="0" destOrd="0" presId="urn:microsoft.com/office/officeart/2008/layout/LinedList"/>
    <dgm:cxn modelId="{2B244BF7-D23E-4955-9874-AF61201263FE}" type="presParOf" srcId="{8F09FADD-0D65-4550-B4C0-E82BB502FC7A}" destId="{DDC567FA-E565-4EB0-8C3F-FA21E79A48CF}" srcOrd="1" destOrd="0" presId="urn:microsoft.com/office/officeart/2008/layout/LinedList"/>
    <dgm:cxn modelId="{30101A10-AE30-40D8-BEBF-360583FAED61}" type="presParOf" srcId="{DDC567FA-E565-4EB0-8C3F-FA21E79A48CF}" destId="{ADAAA603-6E82-40C9-B32E-CC1DBC0D62FF}" srcOrd="0" destOrd="0" presId="urn:microsoft.com/office/officeart/2008/layout/LinedList"/>
    <dgm:cxn modelId="{5A910E75-9363-4CC4-91FC-069A46CAE0CB}" type="presParOf" srcId="{DDC567FA-E565-4EB0-8C3F-FA21E79A48CF}" destId="{2FE59EED-5D1C-4366-86B1-ABEE7720F4E3}" srcOrd="1" destOrd="0" presId="urn:microsoft.com/office/officeart/2008/layout/LinedList"/>
    <dgm:cxn modelId="{A99BF9A9-A300-4C21-95FF-AD00C860729B}" type="presParOf" srcId="{8F09FADD-0D65-4550-B4C0-E82BB502FC7A}" destId="{FF9F2ECB-9500-4202-984F-FCCFDA239F12}" srcOrd="2" destOrd="0" presId="urn:microsoft.com/office/officeart/2008/layout/LinedList"/>
    <dgm:cxn modelId="{7B21611B-1798-49B4-AD56-803BFEC27DCB}" type="presParOf" srcId="{8F09FADD-0D65-4550-B4C0-E82BB502FC7A}" destId="{E0CA70FB-928E-415B-89AF-7B5B4FAE90F3}" srcOrd="3" destOrd="0" presId="urn:microsoft.com/office/officeart/2008/layout/LinedList"/>
    <dgm:cxn modelId="{4739E770-4E2E-43F8-82E3-E0857C8A53EF}" type="presParOf" srcId="{E0CA70FB-928E-415B-89AF-7B5B4FAE90F3}" destId="{29EB84E6-1F2E-4BAC-AD07-98CCCAAA0DDE}" srcOrd="0" destOrd="0" presId="urn:microsoft.com/office/officeart/2008/layout/LinedList"/>
    <dgm:cxn modelId="{08CD54AC-AC99-4AD1-8904-B7A28A9B0615}" type="presParOf" srcId="{E0CA70FB-928E-415B-89AF-7B5B4FAE90F3}" destId="{AD81A132-DBA2-4B4E-BC6A-6150A2043FB5}" srcOrd="1" destOrd="0" presId="urn:microsoft.com/office/officeart/2008/layout/LinedList"/>
    <dgm:cxn modelId="{B533813B-AD38-4ACF-9B78-7B525B40CF68}" type="presParOf" srcId="{8F09FADD-0D65-4550-B4C0-E82BB502FC7A}" destId="{3E0FCB4B-31BF-42B5-ABEE-CF547D5C5096}" srcOrd="4" destOrd="0" presId="urn:microsoft.com/office/officeart/2008/layout/LinedList"/>
    <dgm:cxn modelId="{DF29AF59-4FCF-4F1A-95B9-39EE6B33CC8C}" type="presParOf" srcId="{8F09FADD-0D65-4550-B4C0-E82BB502FC7A}" destId="{A37549A2-4843-4B1F-BBC0-19111918FCEE}" srcOrd="5" destOrd="0" presId="urn:microsoft.com/office/officeart/2008/layout/LinedList"/>
    <dgm:cxn modelId="{2C6274D9-A736-4102-ABC2-66FA6406835F}" type="presParOf" srcId="{A37549A2-4843-4B1F-BBC0-19111918FCEE}" destId="{88E9536E-1D43-4F9C-8BA9-E642577B6BFF}" srcOrd="0" destOrd="0" presId="urn:microsoft.com/office/officeart/2008/layout/LinedList"/>
    <dgm:cxn modelId="{7C787AB9-72A8-4607-BD2D-4CCD44790C03}" type="presParOf" srcId="{A37549A2-4843-4B1F-BBC0-19111918FCEE}" destId="{DD68886F-B332-4218-AD72-F7A6BE39875B}" srcOrd="1" destOrd="0" presId="urn:microsoft.com/office/officeart/2008/layout/LinedList"/>
    <dgm:cxn modelId="{45DE771E-4A66-405E-BBE3-1DEDCE6A3D86}" type="presParOf" srcId="{8F09FADD-0D65-4550-B4C0-E82BB502FC7A}" destId="{3B6F4A06-0958-4AE7-BF89-563170C84C9E}" srcOrd="6" destOrd="0" presId="urn:microsoft.com/office/officeart/2008/layout/LinedList"/>
    <dgm:cxn modelId="{9762FD3C-6F41-45DF-8A4F-A707CF4F91D7}" type="presParOf" srcId="{8F09FADD-0D65-4550-B4C0-E82BB502FC7A}" destId="{B5AAF5E8-0DD3-4D2C-95F3-A2F7FDCA9051}" srcOrd="7" destOrd="0" presId="urn:microsoft.com/office/officeart/2008/layout/LinedList"/>
    <dgm:cxn modelId="{6D80ABB9-E197-4464-8F03-50D27DE87966}" type="presParOf" srcId="{B5AAF5E8-0DD3-4D2C-95F3-A2F7FDCA9051}" destId="{4F7C244E-3A5A-42D3-9ECA-FCBEEFBC2D9A}" srcOrd="0" destOrd="0" presId="urn:microsoft.com/office/officeart/2008/layout/LinedList"/>
    <dgm:cxn modelId="{09F3DA9B-FE74-45BD-889B-6E9E88F6FD26}" type="presParOf" srcId="{B5AAF5E8-0DD3-4D2C-95F3-A2F7FDCA9051}" destId="{EFC445C9-8A2F-40CB-82BF-D02FD0C71648}" srcOrd="1" destOrd="0" presId="urn:microsoft.com/office/officeart/2008/layout/LinedList"/>
    <dgm:cxn modelId="{E704B736-BBE4-4AF3-BAA2-D6D4A67487A4}" type="presParOf" srcId="{8F09FADD-0D65-4550-B4C0-E82BB502FC7A}" destId="{3730318C-BF17-404B-8DB0-94016B616AE4}" srcOrd="8" destOrd="0" presId="urn:microsoft.com/office/officeart/2008/layout/LinedList"/>
    <dgm:cxn modelId="{858E7E7E-FA44-4D4A-9876-0487ABA4D66E}" type="presParOf" srcId="{8F09FADD-0D65-4550-B4C0-E82BB502FC7A}" destId="{048970DC-79C5-48BD-9095-0AFD4E7A1010}" srcOrd="9" destOrd="0" presId="urn:microsoft.com/office/officeart/2008/layout/LinedList"/>
    <dgm:cxn modelId="{52B2399D-8035-4EC1-9B1D-3C57DBE46D6C}" type="presParOf" srcId="{048970DC-79C5-48BD-9095-0AFD4E7A1010}" destId="{03D6E4F2-CB7D-4667-8F1B-F63A5F1A0FD0}" srcOrd="0" destOrd="0" presId="urn:microsoft.com/office/officeart/2008/layout/LinedList"/>
    <dgm:cxn modelId="{C965E943-A00D-442F-A6DD-02CCDEB64E4B}" type="presParOf" srcId="{048970DC-79C5-48BD-9095-0AFD4E7A1010}" destId="{26D94D94-E653-41C2-A78E-D91E4F0503B0}"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5C67F2-6124-46AA-884A-C9F351DCBB2E}"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F65A180C-4BD9-4CDF-B54A-7E41C6D7CBA6}">
      <dgm:prSet/>
      <dgm:spPr/>
      <dgm:t>
        <a:bodyPr/>
        <a:lstStyle/>
        <a:p>
          <a:r>
            <a:rPr lang="en-US"/>
            <a:t>Voice of youth and tribal communities</a:t>
          </a:r>
        </a:p>
      </dgm:t>
    </dgm:pt>
    <dgm:pt modelId="{DEE1A7B2-256B-439F-8F5F-60AC471ADD6B}" type="parTrans" cxnId="{FAB504FE-FE84-4AED-87C5-A764F5682B4E}">
      <dgm:prSet/>
      <dgm:spPr/>
      <dgm:t>
        <a:bodyPr/>
        <a:lstStyle/>
        <a:p>
          <a:endParaRPr lang="en-US"/>
        </a:p>
      </dgm:t>
    </dgm:pt>
    <dgm:pt modelId="{D15EE192-09AC-40CB-B448-7852FD419FE7}" type="sibTrans" cxnId="{FAB504FE-FE84-4AED-87C5-A764F5682B4E}">
      <dgm:prSet/>
      <dgm:spPr/>
      <dgm:t>
        <a:bodyPr/>
        <a:lstStyle/>
        <a:p>
          <a:endParaRPr lang="en-US"/>
        </a:p>
      </dgm:t>
    </dgm:pt>
    <dgm:pt modelId="{83033EE6-527A-470C-B407-17D1891F1AA6}">
      <dgm:prSet/>
      <dgm:spPr/>
      <dgm:t>
        <a:bodyPr/>
        <a:lstStyle/>
        <a:p>
          <a:r>
            <a:rPr lang="en-US"/>
            <a:t>YRBS Data</a:t>
          </a:r>
        </a:p>
      </dgm:t>
    </dgm:pt>
    <dgm:pt modelId="{09131954-F441-4646-AA67-053C8B2A55BC}" type="parTrans" cxnId="{D4E75E2D-63C3-4CEC-A181-AB4F77E0982B}">
      <dgm:prSet/>
      <dgm:spPr/>
      <dgm:t>
        <a:bodyPr/>
        <a:lstStyle/>
        <a:p>
          <a:endParaRPr lang="en-US"/>
        </a:p>
      </dgm:t>
    </dgm:pt>
    <dgm:pt modelId="{2008AE6F-784C-4BAC-80C7-CDBFB580E6B9}" type="sibTrans" cxnId="{D4E75E2D-63C3-4CEC-A181-AB4F77E0982B}">
      <dgm:prSet/>
      <dgm:spPr/>
      <dgm:t>
        <a:bodyPr/>
        <a:lstStyle/>
        <a:p>
          <a:endParaRPr lang="en-US"/>
        </a:p>
      </dgm:t>
    </dgm:pt>
    <dgm:pt modelId="{12B5BB66-CFE9-4ABD-984A-69229C529CAC}">
      <dgm:prSet/>
      <dgm:spPr/>
      <dgm:t>
        <a:bodyPr/>
        <a:lstStyle/>
        <a:p>
          <a:r>
            <a:rPr lang="en-US"/>
            <a:t>Ongoing gathering of available data to inform work</a:t>
          </a:r>
        </a:p>
      </dgm:t>
    </dgm:pt>
    <dgm:pt modelId="{709BB248-CFF3-43AC-92A4-73B1813EE4D8}" type="parTrans" cxnId="{30C00F5E-BF13-4E79-8FCF-9AF62CA99439}">
      <dgm:prSet/>
      <dgm:spPr/>
      <dgm:t>
        <a:bodyPr/>
        <a:lstStyle/>
        <a:p>
          <a:endParaRPr lang="en-US"/>
        </a:p>
      </dgm:t>
    </dgm:pt>
    <dgm:pt modelId="{63B84116-BB45-4987-A6F2-BE2A8D32319E}" type="sibTrans" cxnId="{30C00F5E-BF13-4E79-8FCF-9AF62CA99439}">
      <dgm:prSet/>
      <dgm:spPr/>
      <dgm:t>
        <a:bodyPr/>
        <a:lstStyle/>
        <a:p>
          <a:endParaRPr lang="en-US"/>
        </a:p>
      </dgm:t>
    </dgm:pt>
    <dgm:pt modelId="{089CE93F-798E-425C-91C7-F2989F66E7F7}" type="pres">
      <dgm:prSet presAssocID="{AB5C67F2-6124-46AA-884A-C9F351DCBB2E}" presName="outerComposite" presStyleCnt="0">
        <dgm:presLayoutVars>
          <dgm:chMax val="5"/>
          <dgm:dir/>
          <dgm:resizeHandles val="exact"/>
        </dgm:presLayoutVars>
      </dgm:prSet>
      <dgm:spPr/>
    </dgm:pt>
    <dgm:pt modelId="{135F04B1-D1AD-4F38-8E41-057B65DB33E2}" type="pres">
      <dgm:prSet presAssocID="{AB5C67F2-6124-46AA-884A-C9F351DCBB2E}" presName="dummyMaxCanvas" presStyleCnt="0">
        <dgm:presLayoutVars/>
      </dgm:prSet>
      <dgm:spPr/>
    </dgm:pt>
    <dgm:pt modelId="{527FDECC-F247-44C6-A687-3176A2EBB20F}" type="pres">
      <dgm:prSet presAssocID="{AB5C67F2-6124-46AA-884A-C9F351DCBB2E}" presName="ThreeNodes_1" presStyleLbl="node1" presStyleIdx="0" presStyleCnt="3">
        <dgm:presLayoutVars>
          <dgm:bulletEnabled val="1"/>
        </dgm:presLayoutVars>
      </dgm:prSet>
      <dgm:spPr/>
    </dgm:pt>
    <dgm:pt modelId="{AB00962F-A2BF-4DC5-AF6E-BDCD31DB98EF}" type="pres">
      <dgm:prSet presAssocID="{AB5C67F2-6124-46AA-884A-C9F351DCBB2E}" presName="ThreeNodes_2" presStyleLbl="node1" presStyleIdx="1" presStyleCnt="3">
        <dgm:presLayoutVars>
          <dgm:bulletEnabled val="1"/>
        </dgm:presLayoutVars>
      </dgm:prSet>
      <dgm:spPr/>
    </dgm:pt>
    <dgm:pt modelId="{C2DAB8B4-00E9-43F0-8D3E-4C092C173E27}" type="pres">
      <dgm:prSet presAssocID="{AB5C67F2-6124-46AA-884A-C9F351DCBB2E}" presName="ThreeNodes_3" presStyleLbl="node1" presStyleIdx="2" presStyleCnt="3">
        <dgm:presLayoutVars>
          <dgm:bulletEnabled val="1"/>
        </dgm:presLayoutVars>
      </dgm:prSet>
      <dgm:spPr/>
    </dgm:pt>
    <dgm:pt modelId="{05C72B00-08D7-478F-B5CE-BC42BC188CEC}" type="pres">
      <dgm:prSet presAssocID="{AB5C67F2-6124-46AA-884A-C9F351DCBB2E}" presName="ThreeConn_1-2" presStyleLbl="fgAccFollowNode1" presStyleIdx="0" presStyleCnt="2">
        <dgm:presLayoutVars>
          <dgm:bulletEnabled val="1"/>
        </dgm:presLayoutVars>
      </dgm:prSet>
      <dgm:spPr/>
    </dgm:pt>
    <dgm:pt modelId="{E95EA426-4D58-4888-98DF-D35D37644E5C}" type="pres">
      <dgm:prSet presAssocID="{AB5C67F2-6124-46AA-884A-C9F351DCBB2E}" presName="ThreeConn_2-3" presStyleLbl="fgAccFollowNode1" presStyleIdx="1" presStyleCnt="2">
        <dgm:presLayoutVars>
          <dgm:bulletEnabled val="1"/>
        </dgm:presLayoutVars>
      </dgm:prSet>
      <dgm:spPr/>
    </dgm:pt>
    <dgm:pt modelId="{DC159589-FE65-47A8-AD14-C7796B3AD6A8}" type="pres">
      <dgm:prSet presAssocID="{AB5C67F2-6124-46AA-884A-C9F351DCBB2E}" presName="ThreeNodes_1_text" presStyleLbl="node1" presStyleIdx="2" presStyleCnt="3">
        <dgm:presLayoutVars>
          <dgm:bulletEnabled val="1"/>
        </dgm:presLayoutVars>
      </dgm:prSet>
      <dgm:spPr/>
    </dgm:pt>
    <dgm:pt modelId="{417E74B7-3954-440B-9270-0EDF85BBEAD7}" type="pres">
      <dgm:prSet presAssocID="{AB5C67F2-6124-46AA-884A-C9F351DCBB2E}" presName="ThreeNodes_2_text" presStyleLbl="node1" presStyleIdx="2" presStyleCnt="3">
        <dgm:presLayoutVars>
          <dgm:bulletEnabled val="1"/>
        </dgm:presLayoutVars>
      </dgm:prSet>
      <dgm:spPr/>
    </dgm:pt>
    <dgm:pt modelId="{B5CF48E9-78E1-4ADE-AE93-7CF99132B908}" type="pres">
      <dgm:prSet presAssocID="{AB5C67F2-6124-46AA-884A-C9F351DCBB2E}" presName="ThreeNodes_3_text" presStyleLbl="node1" presStyleIdx="2" presStyleCnt="3">
        <dgm:presLayoutVars>
          <dgm:bulletEnabled val="1"/>
        </dgm:presLayoutVars>
      </dgm:prSet>
      <dgm:spPr/>
    </dgm:pt>
  </dgm:ptLst>
  <dgm:cxnLst>
    <dgm:cxn modelId="{DFA13A13-0E44-4309-9BD4-FC9EAC557704}" type="presOf" srcId="{AB5C67F2-6124-46AA-884A-C9F351DCBB2E}" destId="{089CE93F-798E-425C-91C7-F2989F66E7F7}" srcOrd="0" destOrd="0" presId="urn:microsoft.com/office/officeart/2005/8/layout/vProcess5"/>
    <dgm:cxn modelId="{AF7D7B28-2E43-481B-96A4-7E04B1FA6548}" type="presOf" srcId="{F65A180C-4BD9-4CDF-B54A-7E41C6D7CBA6}" destId="{527FDECC-F247-44C6-A687-3176A2EBB20F}" srcOrd="0" destOrd="0" presId="urn:microsoft.com/office/officeart/2005/8/layout/vProcess5"/>
    <dgm:cxn modelId="{D4E75E2D-63C3-4CEC-A181-AB4F77E0982B}" srcId="{AB5C67F2-6124-46AA-884A-C9F351DCBB2E}" destId="{83033EE6-527A-470C-B407-17D1891F1AA6}" srcOrd="1" destOrd="0" parTransId="{09131954-F441-4646-AA67-053C8B2A55BC}" sibTransId="{2008AE6F-784C-4BAC-80C7-CDBFB580E6B9}"/>
    <dgm:cxn modelId="{30C00F5E-BF13-4E79-8FCF-9AF62CA99439}" srcId="{AB5C67F2-6124-46AA-884A-C9F351DCBB2E}" destId="{12B5BB66-CFE9-4ABD-984A-69229C529CAC}" srcOrd="2" destOrd="0" parTransId="{709BB248-CFF3-43AC-92A4-73B1813EE4D8}" sibTransId="{63B84116-BB45-4987-A6F2-BE2A8D32319E}"/>
    <dgm:cxn modelId="{D8F89A7F-7DCA-4993-8F03-2E1250EA486B}" type="presOf" srcId="{12B5BB66-CFE9-4ABD-984A-69229C529CAC}" destId="{B5CF48E9-78E1-4ADE-AE93-7CF99132B908}" srcOrd="1" destOrd="0" presId="urn:microsoft.com/office/officeart/2005/8/layout/vProcess5"/>
    <dgm:cxn modelId="{ED305890-5C84-4BB6-B538-CA8791E4A9D6}" type="presOf" srcId="{2008AE6F-784C-4BAC-80C7-CDBFB580E6B9}" destId="{E95EA426-4D58-4888-98DF-D35D37644E5C}" srcOrd="0" destOrd="0" presId="urn:microsoft.com/office/officeart/2005/8/layout/vProcess5"/>
    <dgm:cxn modelId="{EB2A7D9C-E514-484C-B61E-6E03F869AFAE}" type="presOf" srcId="{D15EE192-09AC-40CB-B448-7852FD419FE7}" destId="{05C72B00-08D7-478F-B5CE-BC42BC188CEC}" srcOrd="0" destOrd="0" presId="urn:microsoft.com/office/officeart/2005/8/layout/vProcess5"/>
    <dgm:cxn modelId="{B79E18A5-77AE-416C-AB6F-877CF8052960}" type="presOf" srcId="{83033EE6-527A-470C-B407-17D1891F1AA6}" destId="{417E74B7-3954-440B-9270-0EDF85BBEAD7}" srcOrd="1" destOrd="0" presId="urn:microsoft.com/office/officeart/2005/8/layout/vProcess5"/>
    <dgm:cxn modelId="{329277CE-E21C-4345-970C-315238645A89}" type="presOf" srcId="{F65A180C-4BD9-4CDF-B54A-7E41C6D7CBA6}" destId="{DC159589-FE65-47A8-AD14-C7796B3AD6A8}" srcOrd="1" destOrd="0" presId="urn:microsoft.com/office/officeart/2005/8/layout/vProcess5"/>
    <dgm:cxn modelId="{B11BB7E8-87A3-49AD-80B2-35DD799ED049}" type="presOf" srcId="{83033EE6-527A-470C-B407-17D1891F1AA6}" destId="{AB00962F-A2BF-4DC5-AF6E-BDCD31DB98EF}" srcOrd="0" destOrd="0" presId="urn:microsoft.com/office/officeart/2005/8/layout/vProcess5"/>
    <dgm:cxn modelId="{A67BC5E9-B116-4A3B-B89D-1D44EF6E277C}" type="presOf" srcId="{12B5BB66-CFE9-4ABD-984A-69229C529CAC}" destId="{C2DAB8B4-00E9-43F0-8D3E-4C092C173E27}" srcOrd="0" destOrd="0" presId="urn:microsoft.com/office/officeart/2005/8/layout/vProcess5"/>
    <dgm:cxn modelId="{FAB504FE-FE84-4AED-87C5-A764F5682B4E}" srcId="{AB5C67F2-6124-46AA-884A-C9F351DCBB2E}" destId="{F65A180C-4BD9-4CDF-B54A-7E41C6D7CBA6}" srcOrd="0" destOrd="0" parTransId="{DEE1A7B2-256B-439F-8F5F-60AC471ADD6B}" sibTransId="{D15EE192-09AC-40CB-B448-7852FD419FE7}"/>
    <dgm:cxn modelId="{871B1223-5857-4AEE-A648-360A54C80901}" type="presParOf" srcId="{089CE93F-798E-425C-91C7-F2989F66E7F7}" destId="{135F04B1-D1AD-4F38-8E41-057B65DB33E2}" srcOrd="0" destOrd="0" presId="urn:microsoft.com/office/officeart/2005/8/layout/vProcess5"/>
    <dgm:cxn modelId="{760C4DE4-95D0-4633-9E3B-5522D87A5D2D}" type="presParOf" srcId="{089CE93F-798E-425C-91C7-F2989F66E7F7}" destId="{527FDECC-F247-44C6-A687-3176A2EBB20F}" srcOrd="1" destOrd="0" presId="urn:microsoft.com/office/officeart/2005/8/layout/vProcess5"/>
    <dgm:cxn modelId="{760EDAC3-6016-402F-B90E-46575209E464}" type="presParOf" srcId="{089CE93F-798E-425C-91C7-F2989F66E7F7}" destId="{AB00962F-A2BF-4DC5-AF6E-BDCD31DB98EF}" srcOrd="2" destOrd="0" presId="urn:microsoft.com/office/officeart/2005/8/layout/vProcess5"/>
    <dgm:cxn modelId="{7BC1AD2D-E7B5-491E-B6D4-80F24C0053AE}" type="presParOf" srcId="{089CE93F-798E-425C-91C7-F2989F66E7F7}" destId="{C2DAB8B4-00E9-43F0-8D3E-4C092C173E27}" srcOrd="3" destOrd="0" presId="urn:microsoft.com/office/officeart/2005/8/layout/vProcess5"/>
    <dgm:cxn modelId="{C0AB07A0-BB4F-4E7C-9CCB-A94BC7E9B6E7}" type="presParOf" srcId="{089CE93F-798E-425C-91C7-F2989F66E7F7}" destId="{05C72B00-08D7-478F-B5CE-BC42BC188CEC}" srcOrd="4" destOrd="0" presId="urn:microsoft.com/office/officeart/2005/8/layout/vProcess5"/>
    <dgm:cxn modelId="{684FED24-2842-4180-B8C5-9018623084E2}" type="presParOf" srcId="{089CE93F-798E-425C-91C7-F2989F66E7F7}" destId="{E95EA426-4D58-4888-98DF-D35D37644E5C}" srcOrd="5" destOrd="0" presId="urn:microsoft.com/office/officeart/2005/8/layout/vProcess5"/>
    <dgm:cxn modelId="{FD3D7C81-49DD-47BD-834C-9AB716ABDA63}" type="presParOf" srcId="{089CE93F-798E-425C-91C7-F2989F66E7F7}" destId="{DC159589-FE65-47A8-AD14-C7796B3AD6A8}" srcOrd="6" destOrd="0" presId="urn:microsoft.com/office/officeart/2005/8/layout/vProcess5"/>
    <dgm:cxn modelId="{8AAB9491-9313-4AB6-91C3-84048F44F9C7}" type="presParOf" srcId="{089CE93F-798E-425C-91C7-F2989F66E7F7}" destId="{417E74B7-3954-440B-9270-0EDF85BBEAD7}" srcOrd="7" destOrd="0" presId="urn:microsoft.com/office/officeart/2005/8/layout/vProcess5"/>
    <dgm:cxn modelId="{48AD6C1A-8462-41F8-A1DF-DFA8712DF4A8}" type="presParOf" srcId="{089CE93F-798E-425C-91C7-F2989F66E7F7}" destId="{B5CF48E9-78E1-4ADE-AE93-7CF99132B90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51D259-979C-4CFD-A026-259B8E49E222}"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148EEC3C-256B-44E5-BC1F-267828F7DA78}">
      <dgm:prSet/>
      <dgm:spPr/>
      <dgm:t>
        <a:bodyPr/>
        <a:lstStyle/>
        <a:p>
          <a:r>
            <a:rPr lang="en-US" dirty="0"/>
            <a:t>Aligned with tribal approach to education</a:t>
          </a:r>
        </a:p>
      </dgm:t>
      <dgm:extLst>
        <a:ext uri="{E40237B7-FDA0-4F09-8148-C483321AD2D9}">
          <dgm14:cNvPr xmlns:dgm14="http://schemas.microsoft.com/office/drawing/2010/diagram" id="0" name="" descr="Aligned with tribal approach to education; Strengths Based/Virtues Centered; Crosses life-domains&#10;Identity &amp; culture as protective factors for at risk students; Life Domains are aspects of culture; Culture impacts risk/protective factors&#10;Identity &amp; culture as behavioral interventions; Relational Standpoint as framework for interventions; Identity informs how we interact with the world&#10;Stakeholder Integration Tribal Model of Engagement ; Supporting Basketball; Organizing Feasts &amp; Giveaways&#10;"/>
        </a:ext>
      </dgm:extLst>
    </dgm:pt>
    <dgm:pt modelId="{BA4F78DF-8ACD-4CBF-AEA8-715A8AD7696C}" type="parTrans" cxnId="{74A03B3A-9FE9-4C92-B3CE-970A7B94AB10}">
      <dgm:prSet/>
      <dgm:spPr/>
      <dgm:t>
        <a:bodyPr/>
        <a:lstStyle/>
        <a:p>
          <a:endParaRPr lang="en-US"/>
        </a:p>
      </dgm:t>
    </dgm:pt>
    <dgm:pt modelId="{7934229E-8A09-437B-9A5D-DEA7DD68D211}" type="sibTrans" cxnId="{74A03B3A-9FE9-4C92-B3CE-970A7B94AB10}">
      <dgm:prSet/>
      <dgm:spPr/>
      <dgm:t>
        <a:bodyPr/>
        <a:lstStyle/>
        <a:p>
          <a:endParaRPr lang="en-US"/>
        </a:p>
      </dgm:t>
    </dgm:pt>
    <dgm:pt modelId="{38C689F6-2E75-4365-88D0-CC0BA7BDAB2B}">
      <dgm:prSet/>
      <dgm:spPr/>
      <dgm:t>
        <a:bodyPr/>
        <a:lstStyle/>
        <a:p>
          <a:r>
            <a:rPr lang="en-US" dirty="0"/>
            <a:t>Strengths Based/Virtues Centered</a:t>
          </a:r>
        </a:p>
      </dgm:t>
      <dgm:extLst>
        <a:ext uri="{E40237B7-FDA0-4F09-8148-C483321AD2D9}">
          <dgm14:cNvPr xmlns:dgm14="http://schemas.microsoft.com/office/drawing/2010/diagram" id="0" name="" descr="Aligned with tribal approach to education; Strengths Based/Virtues Centered; Crosses life-domains&#10;Identity &amp; culture as protective factors for at risk students; Life Domains are aspects of culture; Culture impacts risk/protective factors&#10;Identity &amp; culture as behavioral interventions; Relational Standpoint as framework for interventions; Identity informs how we interact with the world&#10;Stakeholder Integration Tribal Model of Engagement ; Supporting Basketball; Organizing Feasts &amp; Giveaways&#10;"/>
        </a:ext>
      </dgm:extLst>
    </dgm:pt>
    <dgm:pt modelId="{42FB24E1-846D-429C-8518-CCC1813C8510}" type="parTrans" cxnId="{17FAC547-E1A8-4C7A-B456-11B18F928DA5}">
      <dgm:prSet/>
      <dgm:spPr/>
      <dgm:t>
        <a:bodyPr/>
        <a:lstStyle/>
        <a:p>
          <a:endParaRPr lang="en-US"/>
        </a:p>
      </dgm:t>
    </dgm:pt>
    <dgm:pt modelId="{99F78736-2399-4FA5-B274-D16577181D82}" type="sibTrans" cxnId="{17FAC547-E1A8-4C7A-B456-11B18F928DA5}">
      <dgm:prSet/>
      <dgm:spPr/>
      <dgm:t>
        <a:bodyPr/>
        <a:lstStyle/>
        <a:p>
          <a:endParaRPr lang="en-US"/>
        </a:p>
      </dgm:t>
    </dgm:pt>
    <dgm:pt modelId="{4D0CA4A0-55EE-4BAF-BF46-B24C4E381282}">
      <dgm:prSet/>
      <dgm:spPr/>
      <dgm:t>
        <a:bodyPr/>
        <a:lstStyle/>
        <a:p>
          <a:r>
            <a:rPr lang="en-US" dirty="0"/>
            <a:t>Crosses life-domains</a:t>
          </a:r>
        </a:p>
      </dgm:t>
    </dgm:pt>
    <dgm:pt modelId="{BC8FCC73-3CCE-4E70-8F96-E2F45B8D7174}" type="parTrans" cxnId="{971E2C10-44FC-457A-9380-0D9FFEA4FF1D}">
      <dgm:prSet/>
      <dgm:spPr/>
      <dgm:t>
        <a:bodyPr/>
        <a:lstStyle/>
        <a:p>
          <a:endParaRPr lang="en-US"/>
        </a:p>
      </dgm:t>
    </dgm:pt>
    <dgm:pt modelId="{C5A39AF0-B065-423A-8F0C-BDF76F1613F9}" type="sibTrans" cxnId="{971E2C10-44FC-457A-9380-0D9FFEA4FF1D}">
      <dgm:prSet/>
      <dgm:spPr/>
      <dgm:t>
        <a:bodyPr/>
        <a:lstStyle/>
        <a:p>
          <a:endParaRPr lang="en-US"/>
        </a:p>
      </dgm:t>
    </dgm:pt>
    <dgm:pt modelId="{E2AC9C48-CBE5-4C04-BAED-2DA2FAF392AB}">
      <dgm:prSet/>
      <dgm:spPr/>
      <dgm:t>
        <a:bodyPr/>
        <a:lstStyle/>
        <a:p>
          <a:r>
            <a:rPr lang="en-US" dirty="0"/>
            <a:t>Identity &amp; culture as protective factors for at risk students</a:t>
          </a:r>
        </a:p>
      </dgm:t>
      <dgm:extLst>
        <a:ext uri="{E40237B7-FDA0-4F09-8148-C483321AD2D9}">
          <dgm14:cNvPr xmlns:dgm14="http://schemas.microsoft.com/office/drawing/2010/diagram" id="0" name="" descr="Aligned with tribal approach to education; Strengths Based/Virtues Centered; Crosses life-domains&#10;Identity &amp; culture as protective factors for at risk students; Life Domains are aspects of culture; Culture impacts risk/protective factors&#10;Identity &amp; culture as behavioral interventions; Relational Standpoint as framework for interventions; Identity informs how we interact with the world&#10;Stakeholder Integration Tribal Model of Engagement ; Supporting Basketball; Organizing Feasts &amp; Giveaways&#10;"/>
        </a:ext>
      </dgm:extLst>
    </dgm:pt>
    <dgm:pt modelId="{C748118A-E457-4524-AFD2-E3F1A0534AE0}" type="parTrans" cxnId="{EACA800D-B913-45FC-AB5D-1021B6364131}">
      <dgm:prSet/>
      <dgm:spPr/>
      <dgm:t>
        <a:bodyPr/>
        <a:lstStyle/>
        <a:p>
          <a:endParaRPr lang="en-US"/>
        </a:p>
      </dgm:t>
    </dgm:pt>
    <dgm:pt modelId="{3B8C36B9-0C88-4C7D-B8E7-8B3961B65836}" type="sibTrans" cxnId="{EACA800D-B913-45FC-AB5D-1021B6364131}">
      <dgm:prSet/>
      <dgm:spPr/>
      <dgm:t>
        <a:bodyPr/>
        <a:lstStyle/>
        <a:p>
          <a:endParaRPr lang="en-US"/>
        </a:p>
      </dgm:t>
    </dgm:pt>
    <dgm:pt modelId="{50AE2B5A-DC48-464A-8137-A2A99D19AE75}">
      <dgm:prSet/>
      <dgm:spPr/>
      <dgm:t>
        <a:bodyPr/>
        <a:lstStyle/>
        <a:p>
          <a:r>
            <a:rPr lang="en-US" dirty="0"/>
            <a:t>Identity &amp; culture as behavioral interventions</a:t>
          </a:r>
        </a:p>
      </dgm:t>
      <dgm:extLst>
        <a:ext uri="{E40237B7-FDA0-4F09-8148-C483321AD2D9}">
          <dgm14:cNvPr xmlns:dgm14="http://schemas.microsoft.com/office/drawing/2010/diagram" id="0" name="" descr="Aligned with tribal approach to education; Strengths Based/Virtues Centered; Crosses life-domains&#10;Identity &amp; culture as protective factors for at risk students; Life Domains are aspects of culture; Culture impacts risk/protective factors&#10;Identity &amp; culture as behavioral interventions; Relational Standpoint as framework for interventions; Identity informs how we interact with the world&#10;Stakeholder Integration Tribal Model of Engagement ; Supporting Basketball; Organizing Feasts &amp; Giveaways&#10;"/>
        </a:ext>
      </dgm:extLst>
    </dgm:pt>
    <dgm:pt modelId="{BD433B0B-DE59-465F-8CCC-F1DD152AD4DE}" type="parTrans" cxnId="{2EFD392F-A740-47BB-8476-B7152A794214}">
      <dgm:prSet/>
      <dgm:spPr/>
      <dgm:t>
        <a:bodyPr/>
        <a:lstStyle/>
        <a:p>
          <a:endParaRPr lang="en-US"/>
        </a:p>
      </dgm:t>
    </dgm:pt>
    <dgm:pt modelId="{02ED567C-EAEF-45A4-9551-61921D54C84A}" type="sibTrans" cxnId="{2EFD392F-A740-47BB-8476-B7152A794214}">
      <dgm:prSet/>
      <dgm:spPr/>
      <dgm:t>
        <a:bodyPr/>
        <a:lstStyle/>
        <a:p>
          <a:endParaRPr lang="en-US"/>
        </a:p>
      </dgm:t>
    </dgm:pt>
    <dgm:pt modelId="{1FF75A45-A886-4FB2-9986-327E398FB4BD}">
      <dgm:prSet/>
      <dgm:spPr/>
      <dgm:t>
        <a:bodyPr/>
        <a:lstStyle/>
        <a:p>
          <a:r>
            <a:rPr lang="en-US" dirty="0"/>
            <a:t>Stakeholder Integration Tribal Model of Engagement </a:t>
          </a:r>
        </a:p>
      </dgm:t>
      <dgm:extLst>
        <a:ext uri="{E40237B7-FDA0-4F09-8148-C483321AD2D9}">
          <dgm14:cNvPr xmlns:dgm14="http://schemas.microsoft.com/office/drawing/2010/diagram" id="0" name="" descr="Aligned with tribal approach to education; Strengths Based/Virtues Centered; Crosses life-domains&#10;Identity &amp; culture as protective factors for at risk students; Life Domains are aspects of culture; Culture impacts risk/protective factors&#10;Identity &amp; culture as behavioral interventions; Relational Standpoint as framework for interventions; Identity informs how we interact with the world&#10;Stakeholder Integration Tribal Model of Engagement ; Supporting Basketball; Organizing Feasts &amp; Giveaways&#10;"/>
        </a:ext>
      </dgm:extLst>
    </dgm:pt>
    <dgm:pt modelId="{37C0F7F9-36CC-4F9B-AB1E-E0868D27AEC9}" type="parTrans" cxnId="{86FCF389-CDE1-46B7-9577-1D8CB0ECEB50}">
      <dgm:prSet/>
      <dgm:spPr/>
      <dgm:t>
        <a:bodyPr/>
        <a:lstStyle/>
        <a:p>
          <a:endParaRPr lang="en-US"/>
        </a:p>
      </dgm:t>
    </dgm:pt>
    <dgm:pt modelId="{26EEAD79-B5C1-429D-AF46-C11B44CD0CB2}" type="sibTrans" cxnId="{86FCF389-CDE1-46B7-9577-1D8CB0ECEB50}">
      <dgm:prSet/>
      <dgm:spPr/>
      <dgm:t>
        <a:bodyPr/>
        <a:lstStyle/>
        <a:p>
          <a:endParaRPr lang="en-US"/>
        </a:p>
      </dgm:t>
    </dgm:pt>
    <dgm:pt modelId="{A90A6815-226B-4D8E-B74D-422A79DFCB6B}">
      <dgm:prSet/>
      <dgm:spPr/>
      <dgm:t>
        <a:bodyPr/>
        <a:lstStyle/>
        <a:p>
          <a:r>
            <a:rPr lang="en-US" dirty="0"/>
            <a:t>Supporting Basketball</a:t>
          </a:r>
        </a:p>
      </dgm:t>
      <dgm:extLst>
        <a:ext uri="{E40237B7-FDA0-4F09-8148-C483321AD2D9}">
          <dgm14:cNvPr xmlns:dgm14="http://schemas.microsoft.com/office/drawing/2010/diagram" id="0" name="" descr="Aligned with tribal approach to education; Strengths Based/Virtues Centered; Crosses life-domains&#10;Identity &amp; culture as protective factors for at risk students; Life Domains are aspects of culture; Culture impacts risk/protective factors&#10;Identity &amp; culture as behavioral interventions; Relational Standpoint as framework for interventions; Identity informs how we interact with the world&#10;Stakeholder Integration Tribal Model of Engagement ; Supporting Basketball; Organizing Feasts &amp; Giveaways&#10;"/>
        </a:ext>
      </dgm:extLst>
    </dgm:pt>
    <dgm:pt modelId="{09788772-D2A8-4D51-94E5-55CBB2944098}" type="parTrans" cxnId="{360E143C-DD22-4F14-A85C-B74400F64D7D}">
      <dgm:prSet/>
      <dgm:spPr/>
      <dgm:t>
        <a:bodyPr/>
        <a:lstStyle/>
        <a:p>
          <a:endParaRPr lang="en-US"/>
        </a:p>
      </dgm:t>
    </dgm:pt>
    <dgm:pt modelId="{26109FBF-C140-4DF3-AC80-1E7D5BEC43A2}" type="sibTrans" cxnId="{360E143C-DD22-4F14-A85C-B74400F64D7D}">
      <dgm:prSet/>
      <dgm:spPr/>
      <dgm:t>
        <a:bodyPr/>
        <a:lstStyle/>
        <a:p>
          <a:endParaRPr lang="en-US"/>
        </a:p>
      </dgm:t>
    </dgm:pt>
    <dgm:pt modelId="{3745FF0B-AF76-4CF8-8D52-DB02C9D9DDBE}">
      <dgm:prSet/>
      <dgm:spPr/>
      <dgm:t>
        <a:bodyPr/>
        <a:lstStyle/>
        <a:p>
          <a:r>
            <a:rPr lang="en-US" dirty="0"/>
            <a:t>Organizing Feasts &amp; Giveaways</a:t>
          </a:r>
        </a:p>
      </dgm:t>
    </dgm:pt>
    <dgm:pt modelId="{2986E6E1-2681-4B6B-86B2-37BA66D7DB86}" type="parTrans" cxnId="{0793DDBE-EB4E-4D16-AB57-008EC2494DF7}">
      <dgm:prSet/>
      <dgm:spPr/>
      <dgm:t>
        <a:bodyPr/>
        <a:lstStyle/>
        <a:p>
          <a:endParaRPr lang="en-US"/>
        </a:p>
      </dgm:t>
    </dgm:pt>
    <dgm:pt modelId="{9B39335C-0E1E-4F9F-9210-3277A00923C2}" type="sibTrans" cxnId="{0793DDBE-EB4E-4D16-AB57-008EC2494DF7}">
      <dgm:prSet/>
      <dgm:spPr/>
      <dgm:t>
        <a:bodyPr/>
        <a:lstStyle/>
        <a:p>
          <a:endParaRPr lang="en-US"/>
        </a:p>
      </dgm:t>
    </dgm:pt>
    <dgm:pt modelId="{0E120AB4-9C85-4CD3-85E5-437269489493}">
      <dgm:prSet/>
      <dgm:spPr/>
      <dgm:t>
        <a:bodyPr/>
        <a:lstStyle/>
        <a:p>
          <a:r>
            <a:rPr lang="en-US" dirty="0"/>
            <a:t>Life Domains are aspects of culture</a:t>
          </a:r>
        </a:p>
      </dgm:t>
      <dgm:extLst>
        <a:ext uri="{E40237B7-FDA0-4F09-8148-C483321AD2D9}">
          <dgm14:cNvPr xmlns:dgm14="http://schemas.microsoft.com/office/drawing/2010/diagram" id="0" name="" descr="Aligned with tribal approach to education; Strengths Based/Virtues Centered; Crosses life-domains&#10;Identity &amp; culture as protective factors for at risk students; Life Domains are aspects of culture; Culture impacts risk/protective factors&#10;Identity &amp; culture as behavioral interventions; Relational Standpoint as framework for interventions; Identity informs how we interact with the world&#10;Stakeholder Integration Tribal Model of Engagement ; Supporting Basketball; Organizing Feasts &amp; Giveaways&#10;"/>
        </a:ext>
      </dgm:extLst>
    </dgm:pt>
    <dgm:pt modelId="{147ACEE9-9ADC-42D8-A810-F13FC3651D42}" type="parTrans" cxnId="{E325E1EA-C87D-4D74-9309-F25D72858948}">
      <dgm:prSet/>
      <dgm:spPr/>
      <dgm:t>
        <a:bodyPr/>
        <a:lstStyle/>
        <a:p>
          <a:endParaRPr lang="en-US"/>
        </a:p>
      </dgm:t>
    </dgm:pt>
    <dgm:pt modelId="{FAE075E7-46A7-4EDC-B968-D419173E0D0E}" type="sibTrans" cxnId="{E325E1EA-C87D-4D74-9309-F25D72858948}">
      <dgm:prSet/>
      <dgm:spPr/>
      <dgm:t>
        <a:bodyPr/>
        <a:lstStyle/>
        <a:p>
          <a:endParaRPr lang="en-US"/>
        </a:p>
      </dgm:t>
    </dgm:pt>
    <dgm:pt modelId="{CB050D46-D08D-4F78-BC9B-BFBE0C6C4AA1}">
      <dgm:prSet/>
      <dgm:spPr/>
      <dgm:t>
        <a:bodyPr/>
        <a:lstStyle/>
        <a:p>
          <a:r>
            <a:rPr lang="en-US" dirty="0"/>
            <a:t>Culture impacts risk/protective factors</a:t>
          </a:r>
        </a:p>
      </dgm:t>
    </dgm:pt>
    <dgm:pt modelId="{B97DC102-9409-41C0-9D4B-7101E3ADEA21}" type="parTrans" cxnId="{2DBEC727-5FCD-472A-A231-9BB760EEC15B}">
      <dgm:prSet/>
      <dgm:spPr/>
      <dgm:t>
        <a:bodyPr/>
        <a:lstStyle/>
        <a:p>
          <a:endParaRPr lang="en-US"/>
        </a:p>
      </dgm:t>
    </dgm:pt>
    <dgm:pt modelId="{E7E2746E-8E3F-47C2-A3E9-67E84CE1934B}" type="sibTrans" cxnId="{2DBEC727-5FCD-472A-A231-9BB760EEC15B}">
      <dgm:prSet/>
      <dgm:spPr/>
      <dgm:t>
        <a:bodyPr/>
        <a:lstStyle/>
        <a:p>
          <a:endParaRPr lang="en-US"/>
        </a:p>
      </dgm:t>
    </dgm:pt>
    <dgm:pt modelId="{BD537BFC-C44E-4F25-939C-9CA8FCFB570E}">
      <dgm:prSet/>
      <dgm:spPr/>
      <dgm:t>
        <a:bodyPr/>
        <a:lstStyle/>
        <a:p>
          <a:r>
            <a:rPr lang="en-US" dirty="0"/>
            <a:t>Relational Standpoint as framework for interventions</a:t>
          </a:r>
        </a:p>
      </dgm:t>
      <dgm:extLst>
        <a:ext uri="{E40237B7-FDA0-4F09-8148-C483321AD2D9}">
          <dgm14:cNvPr xmlns:dgm14="http://schemas.microsoft.com/office/drawing/2010/diagram" id="0" name="" descr="Aligned with tribal approach to education; Strengths Based/Virtues Centered; Crosses life-domains&#10;Identity &amp; culture as protective factors for at risk students; Life Domains are aspects of culture; Culture impacts risk/protective factors&#10;Identity &amp; culture as behavioral interventions; Relational Standpoint as framework for interventions; Identity informs how we interact with the world&#10;Stakeholder Integration Tribal Model of Engagement ; Supporting Basketball; Organizing Feasts &amp; Giveaways&#10;"/>
        </a:ext>
      </dgm:extLst>
    </dgm:pt>
    <dgm:pt modelId="{7E8C28D4-B1D6-4357-B5EF-6C2EC038C6F9}" type="parTrans" cxnId="{FE1A11FA-8035-4732-9D16-3437D7C9692B}">
      <dgm:prSet/>
      <dgm:spPr/>
      <dgm:t>
        <a:bodyPr/>
        <a:lstStyle/>
        <a:p>
          <a:endParaRPr lang="en-US"/>
        </a:p>
      </dgm:t>
    </dgm:pt>
    <dgm:pt modelId="{A9F6B3CA-FDF6-4EA1-9B25-F8DA42DA5216}" type="sibTrans" cxnId="{FE1A11FA-8035-4732-9D16-3437D7C9692B}">
      <dgm:prSet/>
      <dgm:spPr/>
      <dgm:t>
        <a:bodyPr/>
        <a:lstStyle/>
        <a:p>
          <a:endParaRPr lang="en-US"/>
        </a:p>
      </dgm:t>
    </dgm:pt>
    <dgm:pt modelId="{8D627686-F6A8-4AC0-BC69-6BFEFE5E3014}">
      <dgm:prSet/>
      <dgm:spPr/>
      <dgm:t>
        <a:bodyPr/>
        <a:lstStyle/>
        <a:p>
          <a:r>
            <a:rPr lang="en-US" dirty="0"/>
            <a:t>Identity informs how we interact with the world</a:t>
          </a:r>
        </a:p>
      </dgm:t>
    </dgm:pt>
    <dgm:pt modelId="{8C08C347-372A-4D2B-8E53-ECA40A57D5AC}" type="parTrans" cxnId="{C871DAB3-8D34-4BAC-A4E5-0F74858A2CCA}">
      <dgm:prSet/>
      <dgm:spPr/>
      <dgm:t>
        <a:bodyPr/>
        <a:lstStyle/>
        <a:p>
          <a:endParaRPr lang="en-US"/>
        </a:p>
      </dgm:t>
    </dgm:pt>
    <dgm:pt modelId="{80B8740D-B3F3-4953-8990-0F27BA5EB209}" type="sibTrans" cxnId="{C871DAB3-8D34-4BAC-A4E5-0F74858A2CCA}">
      <dgm:prSet/>
      <dgm:spPr/>
      <dgm:t>
        <a:bodyPr/>
        <a:lstStyle/>
        <a:p>
          <a:endParaRPr lang="en-US"/>
        </a:p>
      </dgm:t>
    </dgm:pt>
    <dgm:pt modelId="{4C512B7F-C1B0-4774-AD52-A5FE52AE9F0E}" type="pres">
      <dgm:prSet presAssocID="{EC51D259-979C-4CFD-A026-259B8E49E222}" presName="Name0" presStyleCnt="0">
        <dgm:presLayoutVars>
          <dgm:dir/>
          <dgm:animLvl val="lvl"/>
          <dgm:resizeHandles val="exact"/>
        </dgm:presLayoutVars>
      </dgm:prSet>
      <dgm:spPr/>
    </dgm:pt>
    <dgm:pt modelId="{B83F720B-F156-47D0-B451-D0A9618C25C7}" type="pres">
      <dgm:prSet presAssocID="{148EEC3C-256B-44E5-BC1F-267828F7DA78}" presName="composite" presStyleCnt="0"/>
      <dgm:spPr/>
    </dgm:pt>
    <dgm:pt modelId="{3181BAAB-2DDC-4CE3-A281-46F8B78AA79E}" type="pres">
      <dgm:prSet presAssocID="{148EEC3C-256B-44E5-BC1F-267828F7DA78}" presName="parTx" presStyleLbl="alignNode1" presStyleIdx="0" presStyleCnt="4">
        <dgm:presLayoutVars>
          <dgm:chMax val="0"/>
          <dgm:chPref val="0"/>
          <dgm:bulletEnabled val="1"/>
        </dgm:presLayoutVars>
      </dgm:prSet>
      <dgm:spPr/>
    </dgm:pt>
    <dgm:pt modelId="{E67C9717-3714-496A-805B-AFDA24BF5610}" type="pres">
      <dgm:prSet presAssocID="{148EEC3C-256B-44E5-BC1F-267828F7DA78}" presName="desTx" presStyleLbl="alignAccFollowNode1" presStyleIdx="0" presStyleCnt="4">
        <dgm:presLayoutVars>
          <dgm:bulletEnabled val="1"/>
        </dgm:presLayoutVars>
      </dgm:prSet>
      <dgm:spPr/>
    </dgm:pt>
    <dgm:pt modelId="{DE35FBC7-506C-462C-851C-1333633F46E3}" type="pres">
      <dgm:prSet presAssocID="{7934229E-8A09-437B-9A5D-DEA7DD68D211}" presName="space" presStyleCnt="0"/>
      <dgm:spPr/>
    </dgm:pt>
    <dgm:pt modelId="{95A8611C-30DA-409C-9E12-02D0CFE55684}" type="pres">
      <dgm:prSet presAssocID="{E2AC9C48-CBE5-4C04-BAED-2DA2FAF392AB}" presName="composite" presStyleCnt="0"/>
      <dgm:spPr/>
    </dgm:pt>
    <dgm:pt modelId="{068ABCA4-B813-44E9-B149-4734ABEAF06A}" type="pres">
      <dgm:prSet presAssocID="{E2AC9C48-CBE5-4C04-BAED-2DA2FAF392AB}" presName="parTx" presStyleLbl="alignNode1" presStyleIdx="1" presStyleCnt="4">
        <dgm:presLayoutVars>
          <dgm:chMax val="0"/>
          <dgm:chPref val="0"/>
          <dgm:bulletEnabled val="1"/>
        </dgm:presLayoutVars>
      </dgm:prSet>
      <dgm:spPr/>
    </dgm:pt>
    <dgm:pt modelId="{BAFE2B57-3536-4885-AB71-11C1418E0935}" type="pres">
      <dgm:prSet presAssocID="{E2AC9C48-CBE5-4C04-BAED-2DA2FAF392AB}" presName="desTx" presStyleLbl="alignAccFollowNode1" presStyleIdx="1" presStyleCnt="4">
        <dgm:presLayoutVars>
          <dgm:bulletEnabled val="1"/>
        </dgm:presLayoutVars>
      </dgm:prSet>
      <dgm:spPr/>
    </dgm:pt>
    <dgm:pt modelId="{F19B5A1B-1EF0-46E7-83EE-D2274305857A}" type="pres">
      <dgm:prSet presAssocID="{3B8C36B9-0C88-4C7D-B8E7-8B3961B65836}" presName="space" presStyleCnt="0"/>
      <dgm:spPr/>
    </dgm:pt>
    <dgm:pt modelId="{EE669E1B-1C93-4B25-8317-5C02641C80F4}" type="pres">
      <dgm:prSet presAssocID="{50AE2B5A-DC48-464A-8137-A2A99D19AE75}" presName="composite" presStyleCnt="0"/>
      <dgm:spPr/>
    </dgm:pt>
    <dgm:pt modelId="{ECB34565-E908-4A48-AA83-04AB2EB6AE94}" type="pres">
      <dgm:prSet presAssocID="{50AE2B5A-DC48-464A-8137-A2A99D19AE75}" presName="parTx" presStyleLbl="alignNode1" presStyleIdx="2" presStyleCnt="4">
        <dgm:presLayoutVars>
          <dgm:chMax val="0"/>
          <dgm:chPref val="0"/>
          <dgm:bulletEnabled val="1"/>
        </dgm:presLayoutVars>
      </dgm:prSet>
      <dgm:spPr/>
    </dgm:pt>
    <dgm:pt modelId="{577E1D60-211B-44FA-9B9E-A9FC82B3F446}" type="pres">
      <dgm:prSet presAssocID="{50AE2B5A-DC48-464A-8137-A2A99D19AE75}" presName="desTx" presStyleLbl="alignAccFollowNode1" presStyleIdx="2" presStyleCnt="4">
        <dgm:presLayoutVars>
          <dgm:bulletEnabled val="1"/>
        </dgm:presLayoutVars>
      </dgm:prSet>
      <dgm:spPr/>
    </dgm:pt>
    <dgm:pt modelId="{AE23D7BB-C329-4780-9D35-B706C34EDCE3}" type="pres">
      <dgm:prSet presAssocID="{02ED567C-EAEF-45A4-9551-61921D54C84A}" presName="space" presStyleCnt="0"/>
      <dgm:spPr/>
    </dgm:pt>
    <dgm:pt modelId="{35D4F739-90D2-40A9-82E2-8271FD2F06ED}" type="pres">
      <dgm:prSet presAssocID="{1FF75A45-A886-4FB2-9986-327E398FB4BD}" presName="composite" presStyleCnt="0"/>
      <dgm:spPr/>
    </dgm:pt>
    <dgm:pt modelId="{96F3CCD2-A186-49AE-9B82-06724A54BA64}" type="pres">
      <dgm:prSet presAssocID="{1FF75A45-A886-4FB2-9986-327E398FB4BD}" presName="parTx" presStyleLbl="alignNode1" presStyleIdx="3" presStyleCnt="4">
        <dgm:presLayoutVars>
          <dgm:chMax val="0"/>
          <dgm:chPref val="0"/>
          <dgm:bulletEnabled val="1"/>
        </dgm:presLayoutVars>
      </dgm:prSet>
      <dgm:spPr/>
    </dgm:pt>
    <dgm:pt modelId="{D56B0EE1-419F-486F-BB29-535720CE2048}" type="pres">
      <dgm:prSet presAssocID="{1FF75A45-A886-4FB2-9986-327E398FB4BD}" presName="desTx" presStyleLbl="alignAccFollowNode1" presStyleIdx="3" presStyleCnt="4">
        <dgm:presLayoutVars>
          <dgm:bulletEnabled val="1"/>
        </dgm:presLayoutVars>
      </dgm:prSet>
      <dgm:spPr/>
    </dgm:pt>
  </dgm:ptLst>
  <dgm:cxnLst>
    <dgm:cxn modelId="{6DBE9402-AE6C-4FF2-9B3C-D26878B68CB7}" type="presOf" srcId="{EC51D259-979C-4CFD-A026-259B8E49E222}" destId="{4C512B7F-C1B0-4774-AD52-A5FE52AE9F0E}" srcOrd="0" destOrd="0" presId="urn:microsoft.com/office/officeart/2005/8/layout/hList1"/>
    <dgm:cxn modelId="{3A054506-200E-434F-9F67-97D3FAF88F49}" type="presOf" srcId="{4D0CA4A0-55EE-4BAF-BF46-B24C4E381282}" destId="{E67C9717-3714-496A-805B-AFDA24BF5610}" srcOrd="0" destOrd="1" presId="urn:microsoft.com/office/officeart/2005/8/layout/hList1"/>
    <dgm:cxn modelId="{EACA800D-B913-45FC-AB5D-1021B6364131}" srcId="{EC51D259-979C-4CFD-A026-259B8E49E222}" destId="{E2AC9C48-CBE5-4C04-BAED-2DA2FAF392AB}" srcOrd="1" destOrd="0" parTransId="{C748118A-E457-4524-AFD2-E3F1A0534AE0}" sibTransId="{3B8C36B9-0C88-4C7D-B8E7-8B3961B65836}"/>
    <dgm:cxn modelId="{971E2C10-44FC-457A-9380-0D9FFEA4FF1D}" srcId="{148EEC3C-256B-44E5-BC1F-267828F7DA78}" destId="{4D0CA4A0-55EE-4BAF-BF46-B24C4E381282}" srcOrd="1" destOrd="0" parTransId="{BC8FCC73-3CCE-4E70-8F96-E2F45B8D7174}" sibTransId="{C5A39AF0-B065-423A-8F0C-BDF76F1613F9}"/>
    <dgm:cxn modelId="{2DBEC727-5FCD-472A-A231-9BB760EEC15B}" srcId="{E2AC9C48-CBE5-4C04-BAED-2DA2FAF392AB}" destId="{CB050D46-D08D-4F78-BC9B-BFBE0C6C4AA1}" srcOrd="1" destOrd="0" parTransId="{B97DC102-9409-41C0-9D4B-7101E3ADEA21}" sibTransId="{E7E2746E-8E3F-47C2-A3E9-67E84CE1934B}"/>
    <dgm:cxn modelId="{C91D792D-6336-42DA-BBD7-0DFEBF789259}" type="presOf" srcId="{8D627686-F6A8-4AC0-BC69-6BFEFE5E3014}" destId="{577E1D60-211B-44FA-9B9E-A9FC82B3F446}" srcOrd="0" destOrd="1" presId="urn:microsoft.com/office/officeart/2005/8/layout/hList1"/>
    <dgm:cxn modelId="{2EFD392F-A740-47BB-8476-B7152A794214}" srcId="{EC51D259-979C-4CFD-A026-259B8E49E222}" destId="{50AE2B5A-DC48-464A-8137-A2A99D19AE75}" srcOrd="2" destOrd="0" parTransId="{BD433B0B-DE59-465F-8CCC-F1DD152AD4DE}" sibTransId="{02ED567C-EAEF-45A4-9551-61921D54C84A}"/>
    <dgm:cxn modelId="{74A03B3A-9FE9-4C92-B3CE-970A7B94AB10}" srcId="{EC51D259-979C-4CFD-A026-259B8E49E222}" destId="{148EEC3C-256B-44E5-BC1F-267828F7DA78}" srcOrd="0" destOrd="0" parTransId="{BA4F78DF-8ACD-4CBF-AEA8-715A8AD7696C}" sibTransId="{7934229E-8A09-437B-9A5D-DEA7DD68D211}"/>
    <dgm:cxn modelId="{360E143C-DD22-4F14-A85C-B74400F64D7D}" srcId="{1FF75A45-A886-4FB2-9986-327E398FB4BD}" destId="{A90A6815-226B-4D8E-B74D-422A79DFCB6B}" srcOrd="0" destOrd="0" parTransId="{09788772-D2A8-4D51-94E5-55CBB2944098}" sibTransId="{26109FBF-C140-4DF3-AC80-1E7D5BEC43A2}"/>
    <dgm:cxn modelId="{C7B1203D-FDD6-4C28-9A6B-9132F95114BB}" type="presOf" srcId="{0E120AB4-9C85-4CD3-85E5-437269489493}" destId="{BAFE2B57-3536-4885-AB71-11C1418E0935}" srcOrd="0" destOrd="0" presId="urn:microsoft.com/office/officeart/2005/8/layout/hList1"/>
    <dgm:cxn modelId="{029D0C66-81A3-4724-AF52-018C73FE25BA}" type="presOf" srcId="{BD537BFC-C44E-4F25-939C-9CA8FCFB570E}" destId="{577E1D60-211B-44FA-9B9E-A9FC82B3F446}" srcOrd="0" destOrd="0" presId="urn:microsoft.com/office/officeart/2005/8/layout/hList1"/>
    <dgm:cxn modelId="{17FAC547-E1A8-4C7A-B456-11B18F928DA5}" srcId="{148EEC3C-256B-44E5-BC1F-267828F7DA78}" destId="{38C689F6-2E75-4365-88D0-CC0BA7BDAB2B}" srcOrd="0" destOrd="0" parTransId="{42FB24E1-846D-429C-8518-CCC1813C8510}" sibTransId="{99F78736-2399-4FA5-B274-D16577181D82}"/>
    <dgm:cxn modelId="{90191479-7A19-423B-BB39-39E071CDBCB3}" type="presOf" srcId="{148EEC3C-256B-44E5-BC1F-267828F7DA78}" destId="{3181BAAB-2DDC-4CE3-A281-46F8B78AA79E}" srcOrd="0" destOrd="0" presId="urn:microsoft.com/office/officeart/2005/8/layout/hList1"/>
    <dgm:cxn modelId="{92C07680-722E-4413-A1B2-7606595D1CDB}" type="presOf" srcId="{50AE2B5A-DC48-464A-8137-A2A99D19AE75}" destId="{ECB34565-E908-4A48-AA83-04AB2EB6AE94}" srcOrd="0" destOrd="0" presId="urn:microsoft.com/office/officeart/2005/8/layout/hList1"/>
    <dgm:cxn modelId="{86FCF389-CDE1-46B7-9577-1D8CB0ECEB50}" srcId="{EC51D259-979C-4CFD-A026-259B8E49E222}" destId="{1FF75A45-A886-4FB2-9986-327E398FB4BD}" srcOrd="3" destOrd="0" parTransId="{37C0F7F9-36CC-4F9B-AB1E-E0868D27AEC9}" sibTransId="{26EEAD79-B5C1-429D-AF46-C11B44CD0CB2}"/>
    <dgm:cxn modelId="{CF196E8E-87A4-4481-BFDB-069B952B7062}" type="presOf" srcId="{E2AC9C48-CBE5-4C04-BAED-2DA2FAF392AB}" destId="{068ABCA4-B813-44E9-B149-4734ABEAF06A}" srcOrd="0" destOrd="0" presId="urn:microsoft.com/office/officeart/2005/8/layout/hList1"/>
    <dgm:cxn modelId="{5955388F-B0C3-4346-82DA-364BF9FF7C23}" type="presOf" srcId="{CB050D46-D08D-4F78-BC9B-BFBE0C6C4AA1}" destId="{BAFE2B57-3536-4885-AB71-11C1418E0935}" srcOrd="0" destOrd="1" presId="urn:microsoft.com/office/officeart/2005/8/layout/hList1"/>
    <dgm:cxn modelId="{C871DAB3-8D34-4BAC-A4E5-0F74858A2CCA}" srcId="{50AE2B5A-DC48-464A-8137-A2A99D19AE75}" destId="{8D627686-F6A8-4AC0-BC69-6BFEFE5E3014}" srcOrd="1" destOrd="0" parTransId="{8C08C347-372A-4D2B-8E53-ECA40A57D5AC}" sibTransId="{80B8740D-B3F3-4953-8990-0F27BA5EB209}"/>
    <dgm:cxn modelId="{0793DDBE-EB4E-4D16-AB57-008EC2494DF7}" srcId="{1FF75A45-A886-4FB2-9986-327E398FB4BD}" destId="{3745FF0B-AF76-4CF8-8D52-DB02C9D9DDBE}" srcOrd="1" destOrd="0" parTransId="{2986E6E1-2681-4B6B-86B2-37BA66D7DB86}" sibTransId="{9B39335C-0E1E-4F9F-9210-3277A00923C2}"/>
    <dgm:cxn modelId="{5866B9D2-6B0C-4693-B0A0-97E248A92A6D}" type="presOf" srcId="{3745FF0B-AF76-4CF8-8D52-DB02C9D9DDBE}" destId="{D56B0EE1-419F-486F-BB29-535720CE2048}" srcOrd="0" destOrd="1" presId="urn:microsoft.com/office/officeart/2005/8/layout/hList1"/>
    <dgm:cxn modelId="{11205FE7-FC94-4629-95A2-EE4604FDD193}" type="presOf" srcId="{38C689F6-2E75-4365-88D0-CC0BA7BDAB2B}" destId="{E67C9717-3714-496A-805B-AFDA24BF5610}" srcOrd="0" destOrd="0" presId="urn:microsoft.com/office/officeart/2005/8/layout/hList1"/>
    <dgm:cxn modelId="{E325E1EA-C87D-4D74-9309-F25D72858948}" srcId="{E2AC9C48-CBE5-4C04-BAED-2DA2FAF392AB}" destId="{0E120AB4-9C85-4CD3-85E5-437269489493}" srcOrd="0" destOrd="0" parTransId="{147ACEE9-9ADC-42D8-A810-F13FC3651D42}" sibTransId="{FAE075E7-46A7-4EDC-B968-D419173E0D0E}"/>
    <dgm:cxn modelId="{8517D8EC-D355-4702-86F6-E8087FF7F75B}" type="presOf" srcId="{1FF75A45-A886-4FB2-9986-327E398FB4BD}" destId="{96F3CCD2-A186-49AE-9B82-06724A54BA64}" srcOrd="0" destOrd="0" presId="urn:microsoft.com/office/officeart/2005/8/layout/hList1"/>
    <dgm:cxn modelId="{C8E623EF-B815-4BE1-B87C-79A55F2BA950}" type="presOf" srcId="{A90A6815-226B-4D8E-B74D-422A79DFCB6B}" destId="{D56B0EE1-419F-486F-BB29-535720CE2048}" srcOrd="0" destOrd="0" presId="urn:microsoft.com/office/officeart/2005/8/layout/hList1"/>
    <dgm:cxn modelId="{FE1A11FA-8035-4732-9D16-3437D7C9692B}" srcId="{50AE2B5A-DC48-464A-8137-A2A99D19AE75}" destId="{BD537BFC-C44E-4F25-939C-9CA8FCFB570E}" srcOrd="0" destOrd="0" parTransId="{7E8C28D4-B1D6-4357-B5EF-6C2EC038C6F9}" sibTransId="{A9F6B3CA-FDF6-4EA1-9B25-F8DA42DA5216}"/>
    <dgm:cxn modelId="{3C99D698-40F1-4853-B9E2-C91B49BED82C}" type="presParOf" srcId="{4C512B7F-C1B0-4774-AD52-A5FE52AE9F0E}" destId="{B83F720B-F156-47D0-B451-D0A9618C25C7}" srcOrd="0" destOrd="0" presId="urn:microsoft.com/office/officeart/2005/8/layout/hList1"/>
    <dgm:cxn modelId="{D0354885-F972-4F04-9EF2-DF6B2DDE0917}" type="presParOf" srcId="{B83F720B-F156-47D0-B451-D0A9618C25C7}" destId="{3181BAAB-2DDC-4CE3-A281-46F8B78AA79E}" srcOrd="0" destOrd="0" presId="urn:microsoft.com/office/officeart/2005/8/layout/hList1"/>
    <dgm:cxn modelId="{66F4DE9D-1995-4B6C-AA12-17C23C15EF47}" type="presParOf" srcId="{B83F720B-F156-47D0-B451-D0A9618C25C7}" destId="{E67C9717-3714-496A-805B-AFDA24BF5610}" srcOrd="1" destOrd="0" presId="urn:microsoft.com/office/officeart/2005/8/layout/hList1"/>
    <dgm:cxn modelId="{10C26C04-EE02-42DB-ABB0-EA043789B8E5}" type="presParOf" srcId="{4C512B7F-C1B0-4774-AD52-A5FE52AE9F0E}" destId="{DE35FBC7-506C-462C-851C-1333633F46E3}" srcOrd="1" destOrd="0" presId="urn:microsoft.com/office/officeart/2005/8/layout/hList1"/>
    <dgm:cxn modelId="{5E8737F2-DE5D-4B94-A5E0-4815C2B0BE80}" type="presParOf" srcId="{4C512B7F-C1B0-4774-AD52-A5FE52AE9F0E}" destId="{95A8611C-30DA-409C-9E12-02D0CFE55684}" srcOrd="2" destOrd="0" presId="urn:microsoft.com/office/officeart/2005/8/layout/hList1"/>
    <dgm:cxn modelId="{0FE7561E-1702-44F8-96E7-468F0A032F4F}" type="presParOf" srcId="{95A8611C-30DA-409C-9E12-02D0CFE55684}" destId="{068ABCA4-B813-44E9-B149-4734ABEAF06A}" srcOrd="0" destOrd="0" presId="urn:microsoft.com/office/officeart/2005/8/layout/hList1"/>
    <dgm:cxn modelId="{38FFF91E-7572-441C-BED3-00E07B0A8078}" type="presParOf" srcId="{95A8611C-30DA-409C-9E12-02D0CFE55684}" destId="{BAFE2B57-3536-4885-AB71-11C1418E0935}" srcOrd="1" destOrd="0" presId="urn:microsoft.com/office/officeart/2005/8/layout/hList1"/>
    <dgm:cxn modelId="{C7998F71-E80A-4C5F-8318-9298AF098BE1}" type="presParOf" srcId="{4C512B7F-C1B0-4774-AD52-A5FE52AE9F0E}" destId="{F19B5A1B-1EF0-46E7-83EE-D2274305857A}" srcOrd="3" destOrd="0" presId="urn:microsoft.com/office/officeart/2005/8/layout/hList1"/>
    <dgm:cxn modelId="{3FA13B48-7EFB-4945-ACFC-64B8AD156F4F}" type="presParOf" srcId="{4C512B7F-C1B0-4774-AD52-A5FE52AE9F0E}" destId="{EE669E1B-1C93-4B25-8317-5C02641C80F4}" srcOrd="4" destOrd="0" presId="urn:microsoft.com/office/officeart/2005/8/layout/hList1"/>
    <dgm:cxn modelId="{0D11492C-FA11-4262-B652-75E258D892F9}" type="presParOf" srcId="{EE669E1B-1C93-4B25-8317-5C02641C80F4}" destId="{ECB34565-E908-4A48-AA83-04AB2EB6AE94}" srcOrd="0" destOrd="0" presId="urn:microsoft.com/office/officeart/2005/8/layout/hList1"/>
    <dgm:cxn modelId="{44A73F09-1FF5-46CD-B90C-EA76450F449C}" type="presParOf" srcId="{EE669E1B-1C93-4B25-8317-5C02641C80F4}" destId="{577E1D60-211B-44FA-9B9E-A9FC82B3F446}" srcOrd="1" destOrd="0" presId="urn:microsoft.com/office/officeart/2005/8/layout/hList1"/>
    <dgm:cxn modelId="{42CD9621-61FF-4F09-ACC6-20EE2789EC92}" type="presParOf" srcId="{4C512B7F-C1B0-4774-AD52-A5FE52AE9F0E}" destId="{AE23D7BB-C329-4780-9D35-B706C34EDCE3}" srcOrd="5" destOrd="0" presId="urn:microsoft.com/office/officeart/2005/8/layout/hList1"/>
    <dgm:cxn modelId="{EEBA8E9C-D4D8-4685-8214-7396D1B38A3D}" type="presParOf" srcId="{4C512B7F-C1B0-4774-AD52-A5FE52AE9F0E}" destId="{35D4F739-90D2-40A9-82E2-8271FD2F06ED}" srcOrd="6" destOrd="0" presId="urn:microsoft.com/office/officeart/2005/8/layout/hList1"/>
    <dgm:cxn modelId="{F52731C7-B1A5-44BA-A892-4CD1C00B3C5A}" type="presParOf" srcId="{35D4F739-90D2-40A9-82E2-8271FD2F06ED}" destId="{96F3CCD2-A186-49AE-9B82-06724A54BA64}" srcOrd="0" destOrd="0" presId="urn:microsoft.com/office/officeart/2005/8/layout/hList1"/>
    <dgm:cxn modelId="{05EF13FF-F8A8-44E7-B64B-B5CE71CE3062}" type="presParOf" srcId="{35D4F739-90D2-40A9-82E2-8271FD2F06ED}" destId="{D56B0EE1-419F-486F-BB29-535720CE204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87E5DC-4C43-4923-8B1D-1498D09D473F}"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2C2BE5CA-D839-4E05-9372-DFD8BFA60F19}">
      <dgm:prSet/>
      <dgm:spPr/>
      <dgm:t>
        <a:bodyPr/>
        <a:lstStyle/>
        <a:p>
          <a:r>
            <a:rPr lang="en-US"/>
            <a:t>Maintain</a:t>
          </a:r>
        </a:p>
      </dgm:t>
    </dgm:pt>
    <dgm:pt modelId="{468C2086-9370-4B80-9D08-5FA63EE5348F}" type="parTrans" cxnId="{69EBBFE1-DC4C-4622-97FE-7B14EC252BFB}">
      <dgm:prSet/>
      <dgm:spPr/>
      <dgm:t>
        <a:bodyPr/>
        <a:lstStyle/>
        <a:p>
          <a:endParaRPr lang="en-US"/>
        </a:p>
      </dgm:t>
    </dgm:pt>
    <dgm:pt modelId="{8FD34FAC-AD80-4755-B3C1-03DD431F7338}" type="sibTrans" cxnId="{69EBBFE1-DC4C-4622-97FE-7B14EC252BFB}">
      <dgm:prSet/>
      <dgm:spPr/>
      <dgm:t>
        <a:bodyPr/>
        <a:lstStyle/>
        <a:p>
          <a:endParaRPr lang="en-US"/>
        </a:p>
      </dgm:t>
    </dgm:pt>
    <dgm:pt modelId="{243BB6CF-172C-4885-A628-450CFFD84DC1}">
      <dgm:prSet/>
      <dgm:spPr/>
      <dgm:t>
        <a:bodyPr/>
        <a:lstStyle/>
        <a:p>
          <a:r>
            <a:rPr lang="en-US"/>
            <a:t>Maintain ongoing, relevant conversation around wellness supports for the whole-child</a:t>
          </a:r>
        </a:p>
      </dgm:t>
    </dgm:pt>
    <dgm:pt modelId="{D780D0DC-220C-427E-A5E3-BB3AFBF39AAD}" type="parTrans" cxnId="{8379793F-27A9-4F43-AADD-4B150884DDA5}">
      <dgm:prSet/>
      <dgm:spPr/>
      <dgm:t>
        <a:bodyPr/>
        <a:lstStyle/>
        <a:p>
          <a:endParaRPr lang="en-US"/>
        </a:p>
      </dgm:t>
    </dgm:pt>
    <dgm:pt modelId="{B099B0C2-E848-4525-AF85-A953C9DF61B1}" type="sibTrans" cxnId="{8379793F-27A9-4F43-AADD-4B150884DDA5}">
      <dgm:prSet/>
      <dgm:spPr/>
      <dgm:t>
        <a:bodyPr/>
        <a:lstStyle/>
        <a:p>
          <a:endParaRPr lang="en-US"/>
        </a:p>
      </dgm:t>
    </dgm:pt>
    <dgm:pt modelId="{433177BD-E190-4227-88AD-DC35015CCCE0}">
      <dgm:prSet/>
      <dgm:spPr/>
      <dgm:t>
        <a:bodyPr/>
        <a:lstStyle/>
        <a:p>
          <a:r>
            <a:rPr lang="en-US" dirty="0"/>
            <a:t>Build</a:t>
          </a:r>
        </a:p>
      </dgm:t>
    </dgm:pt>
    <dgm:pt modelId="{CBBDE316-0F70-4350-822C-8571E67CC44C}" type="parTrans" cxnId="{E2012DC9-EC52-4EA9-95ED-11E7958DCA9D}">
      <dgm:prSet/>
      <dgm:spPr/>
      <dgm:t>
        <a:bodyPr/>
        <a:lstStyle/>
        <a:p>
          <a:endParaRPr lang="en-US"/>
        </a:p>
      </dgm:t>
    </dgm:pt>
    <dgm:pt modelId="{1A9CF93B-0920-4392-A462-FACF646F3165}" type="sibTrans" cxnId="{E2012DC9-EC52-4EA9-95ED-11E7958DCA9D}">
      <dgm:prSet/>
      <dgm:spPr/>
      <dgm:t>
        <a:bodyPr/>
        <a:lstStyle/>
        <a:p>
          <a:endParaRPr lang="en-US"/>
        </a:p>
      </dgm:t>
    </dgm:pt>
    <dgm:pt modelId="{A9141A6A-8A97-446E-8E28-D241FB8ECE23}">
      <dgm:prSet/>
      <dgm:spPr/>
      <dgm:t>
        <a:bodyPr/>
        <a:lstStyle/>
        <a:p>
          <a:r>
            <a:rPr lang="en-US" dirty="0"/>
            <a:t>Build capacity through training for schools and communities</a:t>
          </a:r>
        </a:p>
      </dgm:t>
    </dgm:pt>
    <dgm:pt modelId="{954E4E0D-FE1D-4960-8B80-7C7CA48ACFBE}" type="parTrans" cxnId="{7AC2AD8B-8ED1-48CD-BD36-23C46EE637E9}">
      <dgm:prSet/>
      <dgm:spPr/>
      <dgm:t>
        <a:bodyPr/>
        <a:lstStyle/>
        <a:p>
          <a:endParaRPr lang="en-US"/>
        </a:p>
      </dgm:t>
    </dgm:pt>
    <dgm:pt modelId="{81E2AC8D-808B-4708-A3A2-996C73CC40B0}" type="sibTrans" cxnId="{7AC2AD8B-8ED1-48CD-BD36-23C46EE637E9}">
      <dgm:prSet/>
      <dgm:spPr/>
      <dgm:t>
        <a:bodyPr/>
        <a:lstStyle/>
        <a:p>
          <a:endParaRPr lang="en-US"/>
        </a:p>
      </dgm:t>
    </dgm:pt>
    <dgm:pt modelId="{84354401-0466-45E7-ACEA-B9440FAEA65C}">
      <dgm:prSet/>
      <dgm:spPr/>
      <dgm:t>
        <a:bodyPr/>
        <a:lstStyle/>
        <a:p>
          <a:r>
            <a:rPr lang="en-US"/>
            <a:t>Coordinate</a:t>
          </a:r>
        </a:p>
      </dgm:t>
    </dgm:pt>
    <dgm:pt modelId="{7E2F8BF7-E653-48A9-9BDB-1BB55EBA8049}" type="parTrans" cxnId="{78636696-8C63-4B18-9EED-A072CA6FA368}">
      <dgm:prSet/>
      <dgm:spPr/>
      <dgm:t>
        <a:bodyPr/>
        <a:lstStyle/>
        <a:p>
          <a:endParaRPr lang="en-US"/>
        </a:p>
      </dgm:t>
    </dgm:pt>
    <dgm:pt modelId="{E585E72E-E2C6-4C54-870E-1AB1722286B4}" type="sibTrans" cxnId="{78636696-8C63-4B18-9EED-A072CA6FA368}">
      <dgm:prSet/>
      <dgm:spPr/>
      <dgm:t>
        <a:bodyPr/>
        <a:lstStyle/>
        <a:p>
          <a:endParaRPr lang="en-US"/>
        </a:p>
      </dgm:t>
    </dgm:pt>
    <dgm:pt modelId="{463F717E-58BB-4B74-9400-FB0D6DD854AF}">
      <dgm:prSet/>
      <dgm:spPr/>
      <dgm:t>
        <a:bodyPr/>
        <a:lstStyle/>
        <a:p>
          <a:r>
            <a:rPr lang="en-US"/>
            <a:t>Coordinate services and partnerships with community agencies</a:t>
          </a:r>
        </a:p>
      </dgm:t>
    </dgm:pt>
    <dgm:pt modelId="{9C601F91-8D10-4DAC-BFC2-D20085B2E5D0}" type="parTrans" cxnId="{27922B30-BC79-44AD-9CFB-002FA6F31E8B}">
      <dgm:prSet/>
      <dgm:spPr/>
      <dgm:t>
        <a:bodyPr/>
        <a:lstStyle/>
        <a:p>
          <a:endParaRPr lang="en-US"/>
        </a:p>
      </dgm:t>
    </dgm:pt>
    <dgm:pt modelId="{10DEC0D0-CDCD-4192-AA9B-86999DFB2DD6}" type="sibTrans" cxnId="{27922B30-BC79-44AD-9CFB-002FA6F31E8B}">
      <dgm:prSet/>
      <dgm:spPr/>
      <dgm:t>
        <a:bodyPr/>
        <a:lstStyle/>
        <a:p>
          <a:endParaRPr lang="en-US"/>
        </a:p>
      </dgm:t>
    </dgm:pt>
    <dgm:pt modelId="{5C13D5BE-03C5-42CF-96EF-23854E738E45}">
      <dgm:prSet/>
      <dgm:spPr/>
      <dgm:t>
        <a:bodyPr/>
        <a:lstStyle/>
        <a:p>
          <a:r>
            <a:rPr lang="en-US"/>
            <a:t>Promote</a:t>
          </a:r>
        </a:p>
      </dgm:t>
    </dgm:pt>
    <dgm:pt modelId="{57C10885-29A9-4722-9C6F-B1A191BFBCD3}" type="parTrans" cxnId="{E4378724-ED85-4FA2-A163-9EA423BF38B3}">
      <dgm:prSet/>
      <dgm:spPr/>
      <dgm:t>
        <a:bodyPr/>
        <a:lstStyle/>
        <a:p>
          <a:endParaRPr lang="en-US"/>
        </a:p>
      </dgm:t>
    </dgm:pt>
    <dgm:pt modelId="{BC6D9AFA-CE2A-44D4-AA12-7F207106EE9D}" type="sibTrans" cxnId="{E4378724-ED85-4FA2-A163-9EA423BF38B3}">
      <dgm:prSet/>
      <dgm:spPr/>
      <dgm:t>
        <a:bodyPr/>
        <a:lstStyle/>
        <a:p>
          <a:endParaRPr lang="en-US"/>
        </a:p>
      </dgm:t>
    </dgm:pt>
    <dgm:pt modelId="{4E8A9E37-388B-463E-9DD9-4797A2AAA342}">
      <dgm:prSet/>
      <dgm:spPr/>
      <dgm:t>
        <a:bodyPr/>
        <a:lstStyle/>
        <a:p>
          <a:r>
            <a:rPr lang="en-US"/>
            <a:t>Promote the whole-child voice, family needs, and community engagement</a:t>
          </a:r>
        </a:p>
      </dgm:t>
    </dgm:pt>
    <dgm:pt modelId="{2400FC99-FEFB-4E91-8BCF-4ACA60CB465D}" type="parTrans" cxnId="{D76CEB43-A0ED-4F36-A4CB-E1BD756A72C4}">
      <dgm:prSet/>
      <dgm:spPr/>
      <dgm:t>
        <a:bodyPr/>
        <a:lstStyle/>
        <a:p>
          <a:endParaRPr lang="en-US"/>
        </a:p>
      </dgm:t>
    </dgm:pt>
    <dgm:pt modelId="{5FF2E634-4640-4D9F-B6B4-4881B9BAC06F}" type="sibTrans" cxnId="{D76CEB43-A0ED-4F36-A4CB-E1BD756A72C4}">
      <dgm:prSet/>
      <dgm:spPr/>
      <dgm:t>
        <a:bodyPr/>
        <a:lstStyle/>
        <a:p>
          <a:endParaRPr lang="en-US"/>
        </a:p>
      </dgm:t>
    </dgm:pt>
    <dgm:pt modelId="{21ACB241-E82A-4752-ABDA-94C8E3907BA3}" type="pres">
      <dgm:prSet presAssocID="{4987E5DC-4C43-4923-8B1D-1498D09D473F}" presName="Name0" presStyleCnt="0">
        <dgm:presLayoutVars>
          <dgm:dir/>
          <dgm:animLvl val="lvl"/>
          <dgm:resizeHandles val="exact"/>
        </dgm:presLayoutVars>
      </dgm:prSet>
      <dgm:spPr/>
    </dgm:pt>
    <dgm:pt modelId="{F31EE312-105A-4196-A01A-39B4E1798D72}" type="pres">
      <dgm:prSet presAssocID="{2C2BE5CA-D839-4E05-9372-DFD8BFA60F19}" presName="linNode" presStyleCnt="0"/>
      <dgm:spPr/>
    </dgm:pt>
    <dgm:pt modelId="{EF5058B0-EEEF-42AC-8278-C98A4F06849D}" type="pres">
      <dgm:prSet presAssocID="{2C2BE5CA-D839-4E05-9372-DFD8BFA60F19}" presName="parentText" presStyleLbl="node1" presStyleIdx="0" presStyleCnt="4">
        <dgm:presLayoutVars>
          <dgm:chMax val="1"/>
          <dgm:bulletEnabled val="1"/>
        </dgm:presLayoutVars>
      </dgm:prSet>
      <dgm:spPr/>
    </dgm:pt>
    <dgm:pt modelId="{F8E4B4E3-E5D7-4238-8CC2-23F84ED54ED2}" type="pres">
      <dgm:prSet presAssocID="{2C2BE5CA-D839-4E05-9372-DFD8BFA60F19}" presName="descendantText" presStyleLbl="alignAccFollowNode1" presStyleIdx="0" presStyleCnt="4">
        <dgm:presLayoutVars>
          <dgm:bulletEnabled val="1"/>
        </dgm:presLayoutVars>
      </dgm:prSet>
      <dgm:spPr/>
    </dgm:pt>
    <dgm:pt modelId="{5C4146E5-EB40-4778-9284-ECB1AD9B28E4}" type="pres">
      <dgm:prSet presAssocID="{8FD34FAC-AD80-4755-B3C1-03DD431F7338}" presName="sp" presStyleCnt="0"/>
      <dgm:spPr/>
    </dgm:pt>
    <dgm:pt modelId="{5E1E2186-E505-4F76-B7DC-210D04664073}" type="pres">
      <dgm:prSet presAssocID="{433177BD-E190-4227-88AD-DC35015CCCE0}" presName="linNode" presStyleCnt="0"/>
      <dgm:spPr/>
    </dgm:pt>
    <dgm:pt modelId="{E6E86A7E-6318-42E1-A73C-3F8E0292EFB1}" type="pres">
      <dgm:prSet presAssocID="{433177BD-E190-4227-88AD-DC35015CCCE0}" presName="parentText" presStyleLbl="node1" presStyleIdx="1" presStyleCnt="4">
        <dgm:presLayoutVars>
          <dgm:chMax val="1"/>
          <dgm:bulletEnabled val="1"/>
        </dgm:presLayoutVars>
      </dgm:prSet>
      <dgm:spPr/>
    </dgm:pt>
    <dgm:pt modelId="{C7108B88-42F9-4F92-ABC3-4B18E3D56D3F}" type="pres">
      <dgm:prSet presAssocID="{433177BD-E190-4227-88AD-DC35015CCCE0}" presName="descendantText" presStyleLbl="alignAccFollowNode1" presStyleIdx="1" presStyleCnt="4">
        <dgm:presLayoutVars>
          <dgm:bulletEnabled val="1"/>
        </dgm:presLayoutVars>
      </dgm:prSet>
      <dgm:spPr/>
    </dgm:pt>
    <dgm:pt modelId="{AAF47055-D99F-4BBB-8EC4-B1B951CD2AE0}" type="pres">
      <dgm:prSet presAssocID="{1A9CF93B-0920-4392-A462-FACF646F3165}" presName="sp" presStyleCnt="0"/>
      <dgm:spPr/>
    </dgm:pt>
    <dgm:pt modelId="{3F8D77DE-144C-469D-B3EC-AA5BEA3D75E4}" type="pres">
      <dgm:prSet presAssocID="{84354401-0466-45E7-ACEA-B9440FAEA65C}" presName="linNode" presStyleCnt="0"/>
      <dgm:spPr/>
    </dgm:pt>
    <dgm:pt modelId="{AC27434F-E819-4FFF-B1EC-99A3C3D2A402}" type="pres">
      <dgm:prSet presAssocID="{84354401-0466-45E7-ACEA-B9440FAEA65C}" presName="parentText" presStyleLbl="node1" presStyleIdx="2" presStyleCnt="4">
        <dgm:presLayoutVars>
          <dgm:chMax val="1"/>
          <dgm:bulletEnabled val="1"/>
        </dgm:presLayoutVars>
      </dgm:prSet>
      <dgm:spPr/>
    </dgm:pt>
    <dgm:pt modelId="{AEDB3AFF-A2E5-4506-AE05-D584E9494FCD}" type="pres">
      <dgm:prSet presAssocID="{84354401-0466-45E7-ACEA-B9440FAEA65C}" presName="descendantText" presStyleLbl="alignAccFollowNode1" presStyleIdx="2" presStyleCnt="4">
        <dgm:presLayoutVars>
          <dgm:bulletEnabled val="1"/>
        </dgm:presLayoutVars>
      </dgm:prSet>
      <dgm:spPr/>
    </dgm:pt>
    <dgm:pt modelId="{14B971D3-8894-421B-937A-F5B716266EA2}" type="pres">
      <dgm:prSet presAssocID="{E585E72E-E2C6-4C54-870E-1AB1722286B4}" presName="sp" presStyleCnt="0"/>
      <dgm:spPr/>
    </dgm:pt>
    <dgm:pt modelId="{6A9E984D-8811-4A14-8B7C-9489F6E587C0}" type="pres">
      <dgm:prSet presAssocID="{5C13D5BE-03C5-42CF-96EF-23854E738E45}" presName="linNode" presStyleCnt="0"/>
      <dgm:spPr/>
    </dgm:pt>
    <dgm:pt modelId="{B2AF90C8-81D0-4984-94F5-F801E7321E43}" type="pres">
      <dgm:prSet presAssocID="{5C13D5BE-03C5-42CF-96EF-23854E738E45}" presName="parentText" presStyleLbl="node1" presStyleIdx="3" presStyleCnt="4" custLinFactNeighborY="-2511">
        <dgm:presLayoutVars>
          <dgm:chMax val="1"/>
          <dgm:bulletEnabled val="1"/>
        </dgm:presLayoutVars>
      </dgm:prSet>
      <dgm:spPr/>
    </dgm:pt>
    <dgm:pt modelId="{C340BF0F-FB49-468D-BAB1-719A6F7A66C2}" type="pres">
      <dgm:prSet presAssocID="{5C13D5BE-03C5-42CF-96EF-23854E738E45}" presName="descendantText" presStyleLbl="alignAccFollowNode1" presStyleIdx="3" presStyleCnt="4">
        <dgm:presLayoutVars>
          <dgm:bulletEnabled val="1"/>
        </dgm:presLayoutVars>
      </dgm:prSet>
      <dgm:spPr/>
    </dgm:pt>
  </dgm:ptLst>
  <dgm:cxnLst>
    <dgm:cxn modelId="{7051990D-DCA0-4AD3-A7EB-43C86E9E2B88}" type="presOf" srcId="{84354401-0466-45E7-ACEA-B9440FAEA65C}" destId="{AC27434F-E819-4FFF-B1EC-99A3C3D2A402}" srcOrd="0" destOrd="0" presId="urn:microsoft.com/office/officeart/2005/8/layout/vList5"/>
    <dgm:cxn modelId="{898B3618-9C56-46A6-9EBA-B96A4E363CEA}" type="presOf" srcId="{A9141A6A-8A97-446E-8E28-D241FB8ECE23}" destId="{C7108B88-42F9-4F92-ABC3-4B18E3D56D3F}" srcOrd="0" destOrd="0" presId="urn:microsoft.com/office/officeart/2005/8/layout/vList5"/>
    <dgm:cxn modelId="{E4378724-ED85-4FA2-A163-9EA423BF38B3}" srcId="{4987E5DC-4C43-4923-8B1D-1498D09D473F}" destId="{5C13D5BE-03C5-42CF-96EF-23854E738E45}" srcOrd="3" destOrd="0" parTransId="{57C10885-29A9-4722-9C6F-B1A191BFBCD3}" sibTransId="{BC6D9AFA-CE2A-44D4-AA12-7F207106EE9D}"/>
    <dgm:cxn modelId="{27922B30-BC79-44AD-9CFB-002FA6F31E8B}" srcId="{84354401-0466-45E7-ACEA-B9440FAEA65C}" destId="{463F717E-58BB-4B74-9400-FB0D6DD854AF}" srcOrd="0" destOrd="0" parTransId="{9C601F91-8D10-4DAC-BFC2-D20085B2E5D0}" sibTransId="{10DEC0D0-CDCD-4192-AA9B-86999DFB2DD6}"/>
    <dgm:cxn modelId="{66DB083C-AD44-4B18-8A39-A3D3AB73C19F}" type="presOf" srcId="{463F717E-58BB-4B74-9400-FB0D6DD854AF}" destId="{AEDB3AFF-A2E5-4506-AE05-D584E9494FCD}" srcOrd="0" destOrd="0" presId="urn:microsoft.com/office/officeart/2005/8/layout/vList5"/>
    <dgm:cxn modelId="{8379793F-27A9-4F43-AADD-4B150884DDA5}" srcId="{2C2BE5CA-D839-4E05-9372-DFD8BFA60F19}" destId="{243BB6CF-172C-4885-A628-450CFFD84DC1}" srcOrd="0" destOrd="0" parTransId="{D780D0DC-220C-427E-A5E3-BB3AFBF39AAD}" sibTransId="{B099B0C2-E848-4525-AF85-A953C9DF61B1}"/>
    <dgm:cxn modelId="{D76CEB43-A0ED-4F36-A4CB-E1BD756A72C4}" srcId="{5C13D5BE-03C5-42CF-96EF-23854E738E45}" destId="{4E8A9E37-388B-463E-9DD9-4797A2AAA342}" srcOrd="0" destOrd="0" parTransId="{2400FC99-FEFB-4E91-8BCF-4ACA60CB465D}" sibTransId="{5FF2E634-4640-4D9F-B6B4-4881B9BAC06F}"/>
    <dgm:cxn modelId="{D636DA82-C81E-433A-A1D8-082915E425EC}" type="presOf" srcId="{243BB6CF-172C-4885-A628-450CFFD84DC1}" destId="{F8E4B4E3-E5D7-4238-8CC2-23F84ED54ED2}" srcOrd="0" destOrd="0" presId="urn:microsoft.com/office/officeart/2005/8/layout/vList5"/>
    <dgm:cxn modelId="{7AC2AD8B-8ED1-48CD-BD36-23C46EE637E9}" srcId="{433177BD-E190-4227-88AD-DC35015CCCE0}" destId="{A9141A6A-8A97-446E-8E28-D241FB8ECE23}" srcOrd="0" destOrd="0" parTransId="{954E4E0D-FE1D-4960-8B80-7C7CA48ACFBE}" sibTransId="{81E2AC8D-808B-4708-A3A2-996C73CC40B0}"/>
    <dgm:cxn modelId="{78636696-8C63-4B18-9EED-A072CA6FA368}" srcId="{4987E5DC-4C43-4923-8B1D-1498D09D473F}" destId="{84354401-0466-45E7-ACEA-B9440FAEA65C}" srcOrd="2" destOrd="0" parTransId="{7E2F8BF7-E653-48A9-9BDB-1BB55EBA8049}" sibTransId="{E585E72E-E2C6-4C54-870E-1AB1722286B4}"/>
    <dgm:cxn modelId="{7013379C-5970-4551-BEA5-A0C6E8DB18D7}" type="presOf" srcId="{2C2BE5CA-D839-4E05-9372-DFD8BFA60F19}" destId="{EF5058B0-EEEF-42AC-8278-C98A4F06849D}" srcOrd="0" destOrd="0" presId="urn:microsoft.com/office/officeart/2005/8/layout/vList5"/>
    <dgm:cxn modelId="{2F950CA0-34C6-45EC-93D8-AAFB2A11647B}" type="presOf" srcId="{4E8A9E37-388B-463E-9DD9-4797A2AAA342}" destId="{C340BF0F-FB49-468D-BAB1-719A6F7A66C2}" srcOrd="0" destOrd="0" presId="urn:microsoft.com/office/officeart/2005/8/layout/vList5"/>
    <dgm:cxn modelId="{5E3DE3C2-1C89-4936-B137-E012F4CEED44}" type="presOf" srcId="{5C13D5BE-03C5-42CF-96EF-23854E738E45}" destId="{B2AF90C8-81D0-4984-94F5-F801E7321E43}" srcOrd="0" destOrd="0" presId="urn:microsoft.com/office/officeart/2005/8/layout/vList5"/>
    <dgm:cxn modelId="{E2012DC9-EC52-4EA9-95ED-11E7958DCA9D}" srcId="{4987E5DC-4C43-4923-8B1D-1498D09D473F}" destId="{433177BD-E190-4227-88AD-DC35015CCCE0}" srcOrd="1" destOrd="0" parTransId="{CBBDE316-0F70-4350-822C-8571E67CC44C}" sibTransId="{1A9CF93B-0920-4392-A462-FACF646F3165}"/>
    <dgm:cxn modelId="{2A51C1D4-E7EA-445C-B306-7BA771E6868A}" type="presOf" srcId="{433177BD-E190-4227-88AD-DC35015CCCE0}" destId="{E6E86A7E-6318-42E1-A73C-3F8E0292EFB1}" srcOrd="0" destOrd="0" presId="urn:microsoft.com/office/officeart/2005/8/layout/vList5"/>
    <dgm:cxn modelId="{F19241D7-080E-4A47-A080-E0245F36F0B7}" type="presOf" srcId="{4987E5DC-4C43-4923-8B1D-1498D09D473F}" destId="{21ACB241-E82A-4752-ABDA-94C8E3907BA3}" srcOrd="0" destOrd="0" presId="urn:microsoft.com/office/officeart/2005/8/layout/vList5"/>
    <dgm:cxn modelId="{69EBBFE1-DC4C-4622-97FE-7B14EC252BFB}" srcId="{4987E5DC-4C43-4923-8B1D-1498D09D473F}" destId="{2C2BE5CA-D839-4E05-9372-DFD8BFA60F19}" srcOrd="0" destOrd="0" parTransId="{468C2086-9370-4B80-9D08-5FA63EE5348F}" sibTransId="{8FD34FAC-AD80-4755-B3C1-03DD431F7338}"/>
    <dgm:cxn modelId="{64ECB773-918A-4A25-8290-64522B679D4F}" type="presParOf" srcId="{21ACB241-E82A-4752-ABDA-94C8E3907BA3}" destId="{F31EE312-105A-4196-A01A-39B4E1798D72}" srcOrd="0" destOrd="0" presId="urn:microsoft.com/office/officeart/2005/8/layout/vList5"/>
    <dgm:cxn modelId="{F3D9E54A-8AED-416D-9F89-B3A2552A86FA}" type="presParOf" srcId="{F31EE312-105A-4196-A01A-39B4E1798D72}" destId="{EF5058B0-EEEF-42AC-8278-C98A4F06849D}" srcOrd="0" destOrd="0" presId="urn:microsoft.com/office/officeart/2005/8/layout/vList5"/>
    <dgm:cxn modelId="{9ED0BEAD-360A-456A-BA33-923876B8F2B4}" type="presParOf" srcId="{F31EE312-105A-4196-A01A-39B4E1798D72}" destId="{F8E4B4E3-E5D7-4238-8CC2-23F84ED54ED2}" srcOrd="1" destOrd="0" presId="urn:microsoft.com/office/officeart/2005/8/layout/vList5"/>
    <dgm:cxn modelId="{0528731C-8DE3-4DC0-8C04-64E0A40DD8B5}" type="presParOf" srcId="{21ACB241-E82A-4752-ABDA-94C8E3907BA3}" destId="{5C4146E5-EB40-4778-9284-ECB1AD9B28E4}" srcOrd="1" destOrd="0" presId="urn:microsoft.com/office/officeart/2005/8/layout/vList5"/>
    <dgm:cxn modelId="{45258898-BF38-42F9-9779-CBD706725224}" type="presParOf" srcId="{21ACB241-E82A-4752-ABDA-94C8E3907BA3}" destId="{5E1E2186-E505-4F76-B7DC-210D04664073}" srcOrd="2" destOrd="0" presId="urn:microsoft.com/office/officeart/2005/8/layout/vList5"/>
    <dgm:cxn modelId="{909C48C7-55DD-4814-8D61-06A1EF9D3DE2}" type="presParOf" srcId="{5E1E2186-E505-4F76-B7DC-210D04664073}" destId="{E6E86A7E-6318-42E1-A73C-3F8E0292EFB1}" srcOrd="0" destOrd="0" presId="urn:microsoft.com/office/officeart/2005/8/layout/vList5"/>
    <dgm:cxn modelId="{A32CD004-F8FB-4DCA-9BD7-5CF30F22CF4A}" type="presParOf" srcId="{5E1E2186-E505-4F76-B7DC-210D04664073}" destId="{C7108B88-42F9-4F92-ABC3-4B18E3D56D3F}" srcOrd="1" destOrd="0" presId="urn:microsoft.com/office/officeart/2005/8/layout/vList5"/>
    <dgm:cxn modelId="{FFD295DE-A2F8-4E3D-A495-86A92DBF7C7A}" type="presParOf" srcId="{21ACB241-E82A-4752-ABDA-94C8E3907BA3}" destId="{AAF47055-D99F-4BBB-8EC4-B1B951CD2AE0}" srcOrd="3" destOrd="0" presId="urn:microsoft.com/office/officeart/2005/8/layout/vList5"/>
    <dgm:cxn modelId="{ED5CB98C-2875-4631-8B2B-13E7EF39119B}" type="presParOf" srcId="{21ACB241-E82A-4752-ABDA-94C8E3907BA3}" destId="{3F8D77DE-144C-469D-B3EC-AA5BEA3D75E4}" srcOrd="4" destOrd="0" presId="urn:microsoft.com/office/officeart/2005/8/layout/vList5"/>
    <dgm:cxn modelId="{4437792D-1534-49CF-852B-A8C54B95F04D}" type="presParOf" srcId="{3F8D77DE-144C-469D-B3EC-AA5BEA3D75E4}" destId="{AC27434F-E819-4FFF-B1EC-99A3C3D2A402}" srcOrd="0" destOrd="0" presId="urn:microsoft.com/office/officeart/2005/8/layout/vList5"/>
    <dgm:cxn modelId="{E7F7E38F-6EA2-4006-BAC8-80707AD43379}" type="presParOf" srcId="{3F8D77DE-144C-469D-B3EC-AA5BEA3D75E4}" destId="{AEDB3AFF-A2E5-4506-AE05-D584E9494FCD}" srcOrd="1" destOrd="0" presId="urn:microsoft.com/office/officeart/2005/8/layout/vList5"/>
    <dgm:cxn modelId="{F87B97DA-B78D-499C-978E-7F5991382DE2}" type="presParOf" srcId="{21ACB241-E82A-4752-ABDA-94C8E3907BA3}" destId="{14B971D3-8894-421B-937A-F5B716266EA2}" srcOrd="5" destOrd="0" presId="urn:microsoft.com/office/officeart/2005/8/layout/vList5"/>
    <dgm:cxn modelId="{6B0A1CA0-D693-4DBE-B3BE-5EB83E8D3C14}" type="presParOf" srcId="{21ACB241-E82A-4752-ABDA-94C8E3907BA3}" destId="{6A9E984D-8811-4A14-8B7C-9489F6E587C0}" srcOrd="6" destOrd="0" presId="urn:microsoft.com/office/officeart/2005/8/layout/vList5"/>
    <dgm:cxn modelId="{965D0FFC-9053-43CA-B553-6DD26F7DBE3C}" type="presParOf" srcId="{6A9E984D-8811-4A14-8B7C-9489F6E587C0}" destId="{B2AF90C8-81D0-4984-94F5-F801E7321E43}" srcOrd="0" destOrd="0" presId="urn:microsoft.com/office/officeart/2005/8/layout/vList5"/>
    <dgm:cxn modelId="{0B94EBF2-3A48-43B1-805A-AAFC326477D0}" type="presParOf" srcId="{6A9E984D-8811-4A14-8B7C-9489F6E587C0}" destId="{C340BF0F-FB49-468D-BAB1-719A6F7A66C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D8286-EB3B-4043-9FB7-62A231BA9268}">
      <dsp:nvSpPr>
        <dsp:cNvPr id="0" name=""/>
        <dsp:cNvSpPr/>
      </dsp:nvSpPr>
      <dsp:spPr>
        <a:xfrm>
          <a:off x="0" y="448"/>
          <a:ext cx="512717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DAAA603-6E82-40C9-B32E-CC1DBC0D62FF}">
      <dsp:nvSpPr>
        <dsp:cNvPr id="0" name=""/>
        <dsp:cNvSpPr/>
      </dsp:nvSpPr>
      <dsp:spPr>
        <a:xfrm>
          <a:off x="0" y="448"/>
          <a:ext cx="5127171" cy="733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Established</a:t>
          </a:r>
        </a:p>
      </dsp:txBody>
      <dsp:txXfrm>
        <a:off x="0" y="448"/>
        <a:ext cx="5127171" cy="733856"/>
      </dsp:txXfrm>
    </dsp:sp>
    <dsp:sp modelId="{FF9F2ECB-9500-4202-984F-FCCFDA239F12}">
      <dsp:nvSpPr>
        <dsp:cNvPr id="0" name=""/>
        <dsp:cNvSpPr/>
      </dsp:nvSpPr>
      <dsp:spPr>
        <a:xfrm>
          <a:off x="0" y="734304"/>
          <a:ext cx="5127171"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9EB84E6-1F2E-4BAC-AD07-98CCCAAA0DDE}">
      <dsp:nvSpPr>
        <dsp:cNvPr id="0" name=""/>
        <dsp:cNvSpPr/>
      </dsp:nvSpPr>
      <dsp:spPr>
        <a:xfrm>
          <a:off x="0" y="734304"/>
          <a:ext cx="5127171" cy="733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Mission</a:t>
          </a:r>
        </a:p>
      </dsp:txBody>
      <dsp:txXfrm>
        <a:off x="0" y="734304"/>
        <a:ext cx="5127171" cy="733856"/>
      </dsp:txXfrm>
    </dsp:sp>
    <dsp:sp modelId="{3E0FCB4B-31BF-42B5-ABEE-CF547D5C5096}">
      <dsp:nvSpPr>
        <dsp:cNvPr id="0" name=""/>
        <dsp:cNvSpPr/>
      </dsp:nvSpPr>
      <dsp:spPr>
        <a:xfrm>
          <a:off x="0" y="1468161"/>
          <a:ext cx="5127171"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8E9536E-1D43-4F9C-8BA9-E642577B6BFF}">
      <dsp:nvSpPr>
        <dsp:cNvPr id="0" name=""/>
        <dsp:cNvSpPr/>
      </dsp:nvSpPr>
      <dsp:spPr>
        <a:xfrm>
          <a:off x="0" y="1468161"/>
          <a:ext cx="5127171" cy="733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Vision</a:t>
          </a:r>
        </a:p>
      </dsp:txBody>
      <dsp:txXfrm>
        <a:off x="0" y="1468161"/>
        <a:ext cx="5127171" cy="733856"/>
      </dsp:txXfrm>
    </dsp:sp>
    <dsp:sp modelId="{3B6F4A06-0958-4AE7-BF89-563170C84C9E}">
      <dsp:nvSpPr>
        <dsp:cNvPr id="0" name=""/>
        <dsp:cNvSpPr/>
      </dsp:nvSpPr>
      <dsp:spPr>
        <a:xfrm>
          <a:off x="0" y="2202018"/>
          <a:ext cx="5127171"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F7C244E-3A5A-42D3-9ECA-FCBEEFBC2D9A}">
      <dsp:nvSpPr>
        <dsp:cNvPr id="0" name=""/>
        <dsp:cNvSpPr/>
      </dsp:nvSpPr>
      <dsp:spPr>
        <a:xfrm>
          <a:off x="0" y="2202018"/>
          <a:ext cx="5127171" cy="733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Staff</a:t>
          </a:r>
        </a:p>
      </dsp:txBody>
      <dsp:txXfrm>
        <a:off x="0" y="2202018"/>
        <a:ext cx="5127171" cy="733856"/>
      </dsp:txXfrm>
    </dsp:sp>
    <dsp:sp modelId="{3730318C-BF17-404B-8DB0-94016B616AE4}">
      <dsp:nvSpPr>
        <dsp:cNvPr id="0" name=""/>
        <dsp:cNvSpPr/>
      </dsp:nvSpPr>
      <dsp:spPr>
        <a:xfrm>
          <a:off x="0" y="2935875"/>
          <a:ext cx="5127171"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3D6E4F2-CB7D-4667-8F1B-F63A5F1A0FD0}">
      <dsp:nvSpPr>
        <dsp:cNvPr id="0" name=""/>
        <dsp:cNvSpPr/>
      </dsp:nvSpPr>
      <dsp:spPr>
        <a:xfrm>
          <a:off x="0" y="2935875"/>
          <a:ext cx="5127171" cy="733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Initiatives</a:t>
          </a:r>
        </a:p>
      </dsp:txBody>
      <dsp:txXfrm>
        <a:off x="0" y="2935875"/>
        <a:ext cx="5127171" cy="733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FDECC-F247-44C6-A687-3176A2EBB20F}">
      <dsp:nvSpPr>
        <dsp:cNvPr id="0" name=""/>
        <dsp:cNvSpPr/>
      </dsp:nvSpPr>
      <dsp:spPr>
        <a:xfrm>
          <a:off x="0" y="0"/>
          <a:ext cx="9265405" cy="108577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Voice of youth and tribal communities</a:t>
          </a:r>
        </a:p>
      </dsp:txBody>
      <dsp:txXfrm>
        <a:off x="31801" y="31801"/>
        <a:ext cx="8093772" cy="1022170"/>
      </dsp:txXfrm>
    </dsp:sp>
    <dsp:sp modelId="{AB00962F-A2BF-4DC5-AF6E-BDCD31DB98EF}">
      <dsp:nvSpPr>
        <dsp:cNvPr id="0" name=""/>
        <dsp:cNvSpPr/>
      </dsp:nvSpPr>
      <dsp:spPr>
        <a:xfrm>
          <a:off x="817535" y="1266734"/>
          <a:ext cx="9265405" cy="1085772"/>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YRBS Data</a:t>
          </a:r>
        </a:p>
      </dsp:txBody>
      <dsp:txXfrm>
        <a:off x="849336" y="1298535"/>
        <a:ext cx="7678515" cy="1022170"/>
      </dsp:txXfrm>
    </dsp:sp>
    <dsp:sp modelId="{C2DAB8B4-00E9-43F0-8D3E-4C092C173E27}">
      <dsp:nvSpPr>
        <dsp:cNvPr id="0" name=""/>
        <dsp:cNvSpPr/>
      </dsp:nvSpPr>
      <dsp:spPr>
        <a:xfrm>
          <a:off x="1635071" y="2533469"/>
          <a:ext cx="9265405" cy="108577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Ongoing gathering of available data to inform work</a:t>
          </a:r>
        </a:p>
      </dsp:txBody>
      <dsp:txXfrm>
        <a:off x="1666872" y="2565270"/>
        <a:ext cx="7678515" cy="1022170"/>
      </dsp:txXfrm>
    </dsp:sp>
    <dsp:sp modelId="{05C72B00-08D7-478F-B5CE-BC42BC188CEC}">
      <dsp:nvSpPr>
        <dsp:cNvPr id="0" name=""/>
        <dsp:cNvSpPr/>
      </dsp:nvSpPr>
      <dsp:spPr>
        <a:xfrm>
          <a:off x="8559653" y="823377"/>
          <a:ext cx="705752" cy="705752"/>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718447" y="823377"/>
        <a:ext cx="388164" cy="531078"/>
      </dsp:txXfrm>
    </dsp:sp>
    <dsp:sp modelId="{E95EA426-4D58-4888-98DF-D35D37644E5C}">
      <dsp:nvSpPr>
        <dsp:cNvPr id="0" name=""/>
        <dsp:cNvSpPr/>
      </dsp:nvSpPr>
      <dsp:spPr>
        <a:xfrm>
          <a:off x="9377189" y="2082873"/>
          <a:ext cx="705752" cy="705752"/>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535983" y="2082873"/>
        <a:ext cx="388164" cy="531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1BAAB-2DDC-4CE3-A281-46F8B78AA79E}">
      <dsp:nvSpPr>
        <dsp:cNvPr id="0" name=""/>
        <dsp:cNvSpPr/>
      </dsp:nvSpPr>
      <dsp:spPr>
        <a:xfrm>
          <a:off x="3781" y="616349"/>
          <a:ext cx="2273944" cy="85544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Aligned with tribal approach to education</a:t>
          </a:r>
        </a:p>
      </dsp:txBody>
      <dsp:txXfrm>
        <a:off x="3781" y="616349"/>
        <a:ext cx="2273944" cy="855440"/>
      </dsp:txXfrm>
    </dsp:sp>
    <dsp:sp modelId="{E67C9717-3714-496A-805B-AFDA24BF5610}">
      <dsp:nvSpPr>
        <dsp:cNvPr id="0" name=""/>
        <dsp:cNvSpPr/>
      </dsp:nvSpPr>
      <dsp:spPr>
        <a:xfrm>
          <a:off x="3781" y="1471789"/>
          <a:ext cx="2273944" cy="169794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Strengths Based/Virtues Centered</a:t>
          </a:r>
        </a:p>
        <a:p>
          <a:pPr marL="171450" lvl="1" indent="-171450" algn="l" defTabSz="755650">
            <a:lnSpc>
              <a:spcPct val="90000"/>
            </a:lnSpc>
            <a:spcBef>
              <a:spcPct val="0"/>
            </a:spcBef>
            <a:spcAft>
              <a:spcPct val="15000"/>
            </a:spcAft>
            <a:buChar char="•"/>
          </a:pPr>
          <a:r>
            <a:rPr lang="en-US" sz="1700" kern="1200" dirty="0"/>
            <a:t>Crosses life-domains</a:t>
          </a:r>
        </a:p>
      </dsp:txBody>
      <dsp:txXfrm>
        <a:off x="3781" y="1471789"/>
        <a:ext cx="2273944" cy="1697940"/>
      </dsp:txXfrm>
    </dsp:sp>
    <dsp:sp modelId="{068ABCA4-B813-44E9-B149-4734ABEAF06A}">
      <dsp:nvSpPr>
        <dsp:cNvPr id="0" name=""/>
        <dsp:cNvSpPr/>
      </dsp:nvSpPr>
      <dsp:spPr>
        <a:xfrm>
          <a:off x="2596078" y="616349"/>
          <a:ext cx="2273944" cy="85544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Identity &amp; culture as protective factors for at risk students</a:t>
          </a:r>
        </a:p>
      </dsp:txBody>
      <dsp:txXfrm>
        <a:off x="2596078" y="616349"/>
        <a:ext cx="2273944" cy="855440"/>
      </dsp:txXfrm>
    </dsp:sp>
    <dsp:sp modelId="{BAFE2B57-3536-4885-AB71-11C1418E0935}">
      <dsp:nvSpPr>
        <dsp:cNvPr id="0" name=""/>
        <dsp:cNvSpPr/>
      </dsp:nvSpPr>
      <dsp:spPr>
        <a:xfrm>
          <a:off x="2596078" y="1471789"/>
          <a:ext cx="2273944" cy="169794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Life Domains are aspects of culture</a:t>
          </a:r>
        </a:p>
        <a:p>
          <a:pPr marL="171450" lvl="1" indent="-171450" algn="l" defTabSz="755650">
            <a:lnSpc>
              <a:spcPct val="90000"/>
            </a:lnSpc>
            <a:spcBef>
              <a:spcPct val="0"/>
            </a:spcBef>
            <a:spcAft>
              <a:spcPct val="15000"/>
            </a:spcAft>
            <a:buChar char="•"/>
          </a:pPr>
          <a:r>
            <a:rPr lang="en-US" sz="1700" kern="1200" dirty="0"/>
            <a:t>Culture impacts risk/protective factors</a:t>
          </a:r>
        </a:p>
      </dsp:txBody>
      <dsp:txXfrm>
        <a:off x="2596078" y="1471789"/>
        <a:ext cx="2273944" cy="1697940"/>
      </dsp:txXfrm>
    </dsp:sp>
    <dsp:sp modelId="{ECB34565-E908-4A48-AA83-04AB2EB6AE94}">
      <dsp:nvSpPr>
        <dsp:cNvPr id="0" name=""/>
        <dsp:cNvSpPr/>
      </dsp:nvSpPr>
      <dsp:spPr>
        <a:xfrm>
          <a:off x="5188376" y="616349"/>
          <a:ext cx="2273944" cy="85544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Identity &amp; culture as behavioral interventions</a:t>
          </a:r>
        </a:p>
      </dsp:txBody>
      <dsp:txXfrm>
        <a:off x="5188376" y="616349"/>
        <a:ext cx="2273944" cy="855440"/>
      </dsp:txXfrm>
    </dsp:sp>
    <dsp:sp modelId="{577E1D60-211B-44FA-9B9E-A9FC82B3F446}">
      <dsp:nvSpPr>
        <dsp:cNvPr id="0" name=""/>
        <dsp:cNvSpPr/>
      </dsp:nvSpPr>
      <dsp:spPr>
        <a:xfrm>
          <a:off x="5188376" y="1471789"/>
          <a:ext cx="2273944" cy="1697940"/>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Relational Standpoint as framework for interventions</a:t>
          </a:r>
        </a:p>
        <a:p>
          <a:pPr marL="171450" lvl="1" indent="-171450" algn="l" defTabSz="755650">
            <a:lnSpc>
              <a:spcPct val="90000"/>
            </a:lnSpc>
            <a:spcBef>
              <a:spcPct val="0"/>
            </a:spcBef>
            <a:spcAft>
              <a:spcPct val="15000"/>
            </a:spcAft>
            <a:buChar char="•"/>
          </a:pPr>
          <a:r>
            <a:rPr lang="en-US" sz="1700" kern="1200" dirty="0"/>
            <a:t>Identity informs how we interact with the world</a:t>
          </a:r>
        </a:p>
      </dsp:txBody>
      <dsp:txXfrm>
        <a:off x="5188376" y="1471789"/>
        <a:ext cx="2273944" cy="1697940"/>
      </dsp:txXfrm>
    </dsp:sp>
    <dsp:sp modelId="{96F3CCD2-A186-49AE-9B82-06724A54BA64}">
      <dsp:nvSpPr>
        <dsp:cNvPr id="0" name=""/>
        <dsp:cNvSpPr/>
      </dsp:nvSpPr>
      <dsp:spPr>
        <a:xfrm>
          <a:off x="7780673" y="616349"/>
          <a:ext cx="2273944" cy="855440"/>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Stakeholder Integration Tribal Model of Engagement </a:t>
          </a:r>
        </a:p>
      </dsp:txBody>
      <dsp:txXfrm>
        <a:off x="7780673" y="616349"/>
        <a:ext cx="2273944" cy="855440"/>
      </dsp:txXfrm>
    </dsp:sp>
    <dsp:sp modelId="{D56B0EE1-419F-486F-BB29-535720CE2048}">
      <dsp:nvSpPr>
        <dsp:cNvPr id="0" name=""/>
        <dsp:cNvSpPr/>
      </dsp:nvSpPr>
      <dsp:spPr>
        <a:xfrm>
          <a:off x="7780673" y="1471789"/>
          <a:ext cx="2273944" cy="1697940"/>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Supporting Basketball</a:t>
          </a:r>
        </a:p>
        <a:p>
          <a:pPr marL="171450" lvl="1" indent="-171450" algn="l" defTabSz="755650">
            <a:lnSpc>
              <a:spcPct val="90000"/>
            </a:lnSpc>
            <a:spcBef>
              <a:spcPct val="0"/>
            </a:spcBef>
            <a:spcAft>
              <a:spcPct val="15000"/>
            </a:spcAft>
            <a:buChar char="•"/>
          </a:pPr>
          <a:r>
            <a:rPr lang="en-US" sz="1700" kern="1200" dirty="0"/>
            <a:t>Organizing Feasts &amp; Giveaways</a:t>
          </a:r>
        </a:p>
      </dsp:txBody>
      <dsp:txXfrm>
        <a:off x="7780673" y="1471789"/>
        <a:ext cx="2273944" cy="16979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4B4E3-E5D7-4238-8CC2-23F84ED54ED2}">
      <dsp:nvSpPr>
        <dsp:cNvPr id="0" name=""/>
        <dsp:cNvSpPr/>
      </dsp:nvSpPr>
      <dsp:spPr>
        <a:xfrm rot="5400000">
          <a:off x="6475153" y="-2761095"/>
          <a:ext cx="729116" cy="6437376"/>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Maintain ongoing, relevant conversation around wellness supports for the whole-child</a:t>
          </a:r>
        </a:p>
      </dsp:txBody>
      <dsp:txXfrm rot="-5400000">
        <a:off x="3621024" y="128627"/>
        <a:ext cx="6401783" cy="657930"/>
      </dsp:txXfrm>
    </dsp:sp>
    <dsp:sp modelId="{EF5058B0-EEEF-42AC-8278-C98A4F06849D}">
      <dsp:nvSpPr>
        <dsp:cNvPr id="0" name=""/>
        <dsp:cNvSpPr/>
      </dsp:nvSpPr>
      <dsp:spPr>
        <a:xfrm>
          <a:off x="0" y="1894"/>
          <a:ext cx="3621024" cy="91139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a:t>Maintain</a:t>
          </a:r>
        </a:p>
      </dsp:txBody>
      <dsp:txXfrm>
        <a:off x="44491" y="46385"/>
        <a:ext cx="3532042" cy="822413"/>
      </dsp:txXfrm>
    </dsp:sp>
    <dsp:sp modelId="{C7108B88-42F9-4F92-ABC3-4B18E3D56D3F}">
      <dsp:nvSpPr>
        <dsp:cNvPr id="0" name=""/>
        <dsp:cNvSpPr/>
      </dsp:nvSpPr>
      <dsp:spPr>
        <a:xfrm rot="5400000">
          <a:off x="6475153" y="-1804130"/>
          <a:ext cx="729116" cy="6437376"/>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Build capacity through training for schools and communities</a:t>
          </a:r>
        </a:p>
      </dsp:txBody>
      <dsp:txXfrm rot="-5400000">
        <a:off x="3621024" y="1085592"/>
        <a:ext cx="6401783" cy="657930"/>
      </dsp:txXfrm>
    </dsp:sp>
    <dsp:sp modelId="{E6E86A7E-6318-42E1-A73C-3F8E0292EFB1}">
      <dsp:nvSpPr>
        <dsp:cNvPr id="0" name=""/>
        <dsp:cNvSpPr/>
      </dsp:nvSpPr>
      <dsp:spPr>
        <a:xfrm>
          <a:off x="0" y="958859"/>
          <a:ext cx="3621024" cy="91139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Build</a:t>
          </a:r>
        </a:p>
      </dsp:txBody>
      <dsp:txXfrm>
        <a:off x="44491" y="1003350"/>
        <a:ext cx="3532042" cy="822413"/>
      </dsp:txXfrm>
    </dsp:sp>
    <dsp:sp modelId="{AEDB3AFF-A2E5-4506-AE05-D584E9494FCD}">
      <dsp:nvSpPr>
        <dsp:cNvPr id="0" name=""/>
        <dsp:cNvSpPr/>
      </dsp:nvSpPr>
      <dsp:spPr>
        <a:xfrm rot="5400000">
          <a:off x="6475153" y="-847165"/>
          <a:ext cx="729116" cy="6437376"/>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Coordinate services and partnerships with community agencies</a:t>
          </a:r>
        </a:p>
      </dsp:txBody>
      <dsp:txXfrm rot="-5400000">
        <a:off x="3621024" y="2042557"/>
        <a:ext cx="6401783" cy="657930"/>
      </dsp:txXfrm>
    </dsp:sp>
    <dsp:sp modelId="{AC27434F-E819-4FFF-B1EC-99A3C3D2A402}">
      <dsp:nvSpPr>
        <dsp:cNvPr id="0" name=""/>
        <dsp:cNvSpPr/>
      </dsp:nvSpPr>
      <dsp:spPr>
        <a:xfrm>
          <a:off x="0" y="1915824"/>
          <a:ext cx="3621024" cy="91139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a:t>Coordinate</a:t>
          </a:r>
        </a:p>
      </dsp:txBody>
      <dsp:txXfrm>
        <a:off x="44491" y="1960315"/>
        <a:ext cx="3532042" cy="822413"/>
      </dsp:txXfrm>
    </dsp:sp>
    <dsp:sp modelId="{C340BF0F-FB49-468D-BAB1-719A6F7A66C2}">
      <dsp:nvSpPr>
        <dsp:cNvPr id="0" name=""/>
        <dsp:cNvSpPr/>
      </dsp:nvSpPr>
      <dsp:spPr>
        <a:xfrm rot="5400000">
          <a:off x="6475153" y="109799"/>
          <a:ext cx="729116" cy="6437376"/>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Promote the whole-child voice, family needs, and community engagement</a:t>
          </a:r>
        </a:p>
      </dsp:txBody>
      <dsp:txXfrm rot="-5400000">
        <a:off x="3621024" y="2999522"/>
        <a:ext cx="6401783" cy="657930"/>
      </dsp:txXfrm>
    </dsp:sp>
    <dsp:sp modelId="{B2AF90C8-81D0-4984-94F5-F801E7321E43}">
      <dsp:nvSpPr>
        <dsp:cNvPr id="0" name=""/>
        <dsp:cNvSpPr/>
      </dsp:nvSpPr>
      <dsp:spPr>
        <a:xfrm>
          <a:off x="0" y="2849904"/>
          <a:ext cx="3621024" cy="91139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a:t>Promote</a:t>
          </a:r>
        </a:p>
      </dsp:txBody>
      <dsp:txXfrm>
        <a:off x="44491" y="2894395"/>
        <a:ext cx="3532042" cy="82241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47A1A-BA6D-417B-8017-29A1EEA81DA7}" type="datetimeFigureOut">
              <a:rPr lang="en-US" smtClean="0"/>
              <a:t>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C6FD2-839A-45CB-968A-AD8EC06A6AB8}" type="slidenum">
              <a:rPr lang="en-US" smtClean="0"/>
              <a:t>‹#›</a:t>
            </a:fld>
            <a:endParaRPr lang="en-US"/>
          </a:p>
        </p:txBody>
      </p:sp>
    </p:spTree>
    <p:extLst>
      <p:ext uri="{BB962C8B-B14F-4D97-AF65-F5344CB8AC3E}">
        <p14:creationId xmlns:p14="http://schemas.microsoft.com/office/powerpoint/2010/main" val="3925880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111111"/>
                </a:solidFill>
                <a:effectLst/>
                <a:latin typeface="Mukta Vaani"/>
              </a:rPr>
              <a:t>Winter 2020: The Tribal Liaison position was developed to build better inclusion of indigenous voice and understandings within the Office of Public Instruction (OPI) and Montana school districts to incorporate </a:t>
            </a:r>
            <a:r>
              <a:rPr lang="en-US" i="0" dirty="0">
                <a:solidFill>
                  <a:srgbClr val="111111"/>
                </a:solidFill>
                <a:effectLst/>
                <a:latin typeface="inherit"/>
              </a:rPr>
              <a:t>Tribal Voice &amp; practices from the experience. Covid hit and we closed out our grants and looked to the future. Winter 2022 the TRR Unit</a:t>
            </a:r>
            <a:r>
              <a:rPr lang="en-US" i="0" dirty="0">
                <a:solidFill>
                  <a:srgbClr val="111111"/>
                </a:solidFill>
                <a:effectLst/>
                <a:latin typeface="Mukta Vaani"/>
              </a:rPr>
              <a:t> </a:t>
            </a:r>
            <a:r>
              <a:rPr lang="en-US" b="0" i="0" dirty="0">
                <a:solidFill>
                  <a:srgbClr val="111111"/>
                </a:solidFill>
                <a:effectLst/>
                <a:latin typeface="Mukta Vaani"/>
              </a:rPr>
              <a:t>began to develop with the mission to seek guidance from our tribal nations while providing support for mental health, language, culture, tribal outreach, school board support, youth inclusion and connections through consultation on matters affecting American Indian students. Establishing Consultation, defined within ESSA requirements to create opportunities for school districts and tribal leaders to work collaboratively for the benefit of our youth.  September 2022 our full team was finally in place as we received grant funds ad ESSER funds to support our vision. We have an excellent opportunity to re-envision our educational systems in Indian country from Indian Country. We’ve </a:t>
            </a:r>
            <a:r>
              <a:rPr lang="en-US" dirty="0">
                <a:solidFill>
                  <a:srgbClr val="111111"/>
                </a:solidFill>
                <a:latin typeface="Mukta Vaani"/>
              </a:rPr>
              <a:t>evolved to work on </a:t>
            </a:r>
            <a:r>
              <a:rPr lang="en-US" b="0" i="0" dirty="0">
                <a:solidFill>
                  <a:srgbClr val="111111"/>
                </a:solidFill>
                <a:effectLst/>
                <a:latin typeface="Mukta Vaani"/>
              </a:rPr>
              <a:t>holistic supports while incorporating the culture and self-identity from the indigenous source through the </a:t>
            </a:r>
            <a:r>
              <a:rPr lang="en-US" b="1" i="1" dirty="0">
                <a:solidFill>
                  <a:srgbClr val="111111"/>
                </a:solidFill>
                <a:effectLst/>
                <a:latin typeface="Mukta Vaani"/>
              </a:rPr>
              <a:t>KKIN</a:t>
            </a:r>
            <a:r>
              <a:rPr lang="en-US" dirty="0">
                <a:solidFill>
                  <a:srgbClr val="111111"/>
                </a:solidFill>
                <a:latin typeface="Mukta Vaani"/>
              </a:rPr>
              <a:t>.</a:t>
            </a:r>
            <a:r>
              <a:rPr lang="en-US" b="0" i="0" dirty="0">
                <a:solidFill>
                  <a:srgbClr val="111111"/>
                </a:solidFill>
                <a:effectLst/>
                <a:latin typeface="Mukta Vaani"/>
              </a:rPr>
              <a:t> We progress, never look back and will always emphasize the resiliency, wisdom and beauty of our indigenous people at every level within our work with districts and the State.</a:t>
            </a:r>
            <a:endParaRPr lang="en-US" dirty="0"/>
          </a:p>
        </p:txBody>
      </p:sp>
      <p:sp>
        <p:nvSpPr>
          <p:cNvPr id="4" name="Slide Number Placeholder 3"/>
          <p:cNvSpPr>
            <a:spLocks noGrp="1"/>
          </p:cNvSpPr>
          <p:nvPr>
            <p:ph type="sldNum" sz="quarter" idx="5"/>
          </p:nvPr>
        </p:nvSpPr>
        <p:spPr/>
        <p:txBody>
          <a:bodyPr/>
          <a:lstStyle/>
          <a:p>
            <a:fld id="{9DBC6FD2-839A-45CB-968A-AD8EC06A6AB8}" type="slidenum">
              <a:rPr lang="en-US" smtClean="0"/>
              <a:t>2</a:t>
            </a:fld>
            <a:endParaRPr lang="en-US"/>
          </a:p>
        </p:txBody>
      </p:sp>
    </p:spTree>
    <p:extLst>
      <p:ext uri="{BB962C8B-B14F-4D97-AF65-F5344CB8AC3E}">
        <p14:creationId xmlns:p14="http://schemas.microsoft.com/office/powerpoint/2010/main" val="19261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highlight>
                  <a:srgbClr val="FFFF00"/>
                </a:highlight>
              </a:rPr>
              <a:t>Voice of youth and tribal communities</a:t>
            </a:r>
          </a:p>
          <a:p>
            <a:r>
              <a:rPr lang="en-US" b="0" dirty="0">
                <a:solidFill>
                  <a:srgbClr val="FF0000"/>
                </a:solidFill>
                <a:highlight>
                  <a:srgbClr val="FFFF00"/>
                </a:highlight>
              </a:rPr>
              <a:t>The Tribal Relations and Resiliency Unit has been informed by the voice of our tribal youth, leaders, and stakeholders since long before the unit was established.  In 2013 the Tribal Wraparound Project was implemented as a behavioral intervention for our students dealing with the most severe challenges.  Throughout our time in the schools and communities we have heard, unequivocally, that the needs of our students and schools center on wellness and resiliency.  Our students are dying in accidents, from suicide, and turning to drugs, alcohol, and risky behaviors to cope with a world that does not meet their needs.  The TRR Unit is committed to listening to our youth and communities to learn what their challenges are, certainly, but more importantly, to learn their strengths, supports, resources and hopes.  It is through hopefulness and a strengths-based framework that the best of our people will rise.  </a:t>
            </a:r>
          </a:p>
          <a:p>
            <a:endParaRPr lang="en-US" b="0" dirty="0"/>
          </a:p>
          <a:p>
            <a:r>
              <a:rPr lang="en-US" b="1" dirty="0"/>
              <a:t>From the YRBS</a:t>
            </a:r>
          </a:p>
          <a:p>
            <a:endParaRPr lang="en-US" b="1" dirty="0"/>
          </a:p>
          <a:p>
            <a:r>
              <a:rPr lang="en-US" i="1" dirty="0"/>
              <a:t>Montana High School students who:</a:t>
            </a:r>
          </a:p>
          <a:p>
            <a:r>
              <a:rPr lang="en-US" dirty="0"/>
              <a:t>Felt so sad or hopeless almost every day for two weeks or more in row that they stopped doing some usual activities:  41%</a:t>
            </a:r>
          </a:p>
          <a:p>
            <a:r>
              <a:rPr lang="en-US" dirty="0"/>
              <a:t>“seriously considered” suicide:  22%</a:t>
            </a:r>
          </a:p>
          <a:p>
            <a:r>
              <a:rPr lang="en-US" dirty="0"/>
              <a:t>developed a plan to take their own life: 18%</a:t>
            </a:r>
          </a:p>
          <a:p>
            <a:r>
              <a:rPr lang="en-US" dirty="0"/>
              <a:t>attempted suicide:  10%</a:t>
            </a:r>
          </a:p>
          <a:p>
            <a:r>
              <a:rPr lang="en-US" dirty="0"/>
              <a:t>Of MT high school students who attempted suicide, 32% had an attempt that resulted in injury, poisoning, or overdose that needed treatment.</a:t>
            </a:r>
          </a:p>
          <a:p>
            <a:endParaRPr lang="en-US" dirty="0"/>
          </a:p>
          <a:p>
            <a:r>
              <a:rPr lang="en-US" i="1" dirty="0"/>
              <a:t>Montana Native American high school students who:</a:t>
            </a:r>
          </a:p>
          <a:p>
            <a:r>
              <a:rPr lang="en-US" dirty="0"/>
              <a:t>Felt so sad or hopeless almost every day for two weeks or more in row that they stopped doing some usual activities:  46.7%</a:t>
            </a:r>
          </a:p>
          <a:p>
            <a:r>
              <a:rPr lang="en-US" dirty="0"/>
              <a:t>Seriously considered attempting suicide:  27.48%</a:t>
            </a:r>
          </a:p>
          <a:p>
            <a:r>
              <a:rPr lang="en-US" dirty="0"/>
              <a:t>Developed a plan to take their own life: 23.95%</a:t>
            </a:r>
          </a:p>
          <a:p>
            <a:r>
              <a:rPr lang="en-US" dirty="0"/>
              <a:t>190 Native American students attempted to take their own life; 22.26%.  66 of them tried more than once. 55 of them resulted in an injury that required treatment by a doctor or nurse.</a:t>
            </a:r>
          </a:p>
          <a:p>
            <a:endParaRPr lang="en-US" dirty="0"/>
          </a:p>
          <a:p>
            <a:r>
              <a:rPr lang="en-US" b="1" dirty="0"/>
              <a:t>SOC Lessons Learned</a:t>
            </a:r>
          </a:p>
          <a:p>
            <a:r>
              <a:rPr lang="en-US" dirty="0"/>
              <a:t>From the fall 2017 to the spring of 2022 the SOC Tribal Wraparound Project funded by SAMHSA placed a wraparound facilitator in 9 schools on 7 reservations.  During this time over 100 youth were enrolled to receive wraparound services in their school.  Our facilitators documented that during this time 724 students not enrolled in services were supported in mental health and wellness.  Those numbers tell a story about how our kids need to be supported in their schools.  Much of the support provided was simple in nature; a quick visit, a bottle of water, a question, a kind word.  Those students who were referred were referred for issues with grades, attendance, behavior, aggressive displays of anger and suicidal ideation or self harm.  Their needs included substance abuse intervention, sexual assault services, unsafe living conditions, bullying , depression and anxiety.  The average percent of the school population referred for wraparound services was 13%.  During this same time period the SOC work set about providing training in trauma informed care, suicide awareness, wraparound and restorative practices.  Over 720 community members were trained in one or more of these topic areas.  The system of care work was vital to the ongoing work of reducing stigma around mental health, increasing awareness of the pervasiveness of mental health issues, and providing resources and information to saturate schools and communities with awareness and real-world  responses.  </a:t>
            </a:r>
          </a:p>
          <a:p>
            <a:endParaRPr lang="en-US" dirty="0"/>
          </a:p>
          <a:p>
            <a:r>
              <a:rPr lang="en-US" b="1" dirty="0"/>
              <a:t>YRBS &amp; Ongoing gathering of available data to inform work:</a:t>
            </a:r>
          </a:p>
          <a:p>
            <a:r>
              <a:rPr lang="en-US" dirty="0"/>
              <a:t>Our work in Mental Health and Wellness will be based on data we collect from schools, but will be supplemented through discussion with individuals, organizations, and other entities in tribal communities. TRRU is committed to being responsive to the needs of our schools, youth, families and communities in order to minimize reactive strategies that can cause more mayhem than good.  This work will be predicated on the understanding of how the numbers and community voice interact.  Examples of the sort of data we are seeking is a recent request to ascertain how our students’ grades, behaviors and attendance looked before the pandemic and how they look now, as we leave the most critical concerns behind.  </a:t>
            </a:r>
          </a:p>
        </p:txBody>
      </p:sp>
      <p:sp>
        <p:nvSpPr>
          <p:cNvPr id="4" name="Slide Number Placeholder 3"/>
          <p:cNvSpPr>
            <a:spLocks noGrp="1"/>
          </p:cNvSpPr>
          <p:nvPr>
            <p:ph type="sldNum" sz="quarter" idx="5"/>
          </p:nvPr>
        </p:nvSpPr>
        <p:spPr/>
        <p:txBody>
          <a:bodyPr/>
          <a:lstStyle/>
          <a:p>
            <a:fld id="{9DBC6FD2-839A-45CB-968A-AD8EC06A6AB8}" type="slidenum">
              <a:rPr lang="en-US" smtClean="0"/>
              <a:t>3</a:t>
            </a:fld>
            <a:endParaRPr lang="en-US"/>
          </a:p>
        </p:txBody>
      </p:sp>
    </p:spTree>
    <p:extLst>
      <p:ext uri="{BB962C8B-B14F-4D97-AF65-F5344CB8AC3E}">
        <p14:creationId xmlns:p14="http://schemas.microsoft.com/office/powerpoint/2010/main" val="24446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Aligned w/tribal approach to education</a:t>
            </a:r>
          </a:p>
          <a:p>
            <a:r>
              <a:rPr lang="en-US" dirty="0"/>
              <a:t>Traditional methods of teaching were based on observation, then participation and increasing responsibilities tied to purpose and social connection.  Public education that addresses the “whole child” shares characteristics with traditional tribal education models.  Two areas of significant similarity are the strength-based, virtues-centered approach, and as well as speaking to all areas of child’s existence.  In traditional models of education children were expected to make poor choices and mistakes.  The teacher, often family or other principal social connection , would choose to focus on what a child was good at and what aspects of their character were more fully developed.  These would be used as parameters for guiding opportunities for the youth to observe, participate in, and understand new skills.  These skills, being based on the youth’s own experiences and attitudes, necessarily addressed multiple life domains, including Family, Health, Community, Industry, and Spirituality.</a:t>
            </a:r>
          </a:p>
          <a:p>
            <a:endParaRPr lang="en-US" dirty="0"/>
          </a:p>
          <a:p>
            <a:r>
              <a:rPr lang="en-US" b="1" dirty="0"/>
              <a:t>Identity &amp; Culture as protective factors or at-risk students.</a:t>
            </a:r>
          </a:p>
          <a:p>
            <a:r>
              <a:rPr lang="en-US" dirty="0"/>
              <a:t>To prioritize the whole child is acknowledge that they are more than learners and that every life domain impacts and informs the others.  In every domain youth have strengths and access to supports/resources.  These are protective factors.  In every domain youth have challenges and needs.  These are risk factors.  Culture and Identity span the life-domains and in order to truly approach the whole child we must understand that we are addressing and adding to their risk and protective factors.  Ex.  How a child’s family routinely prepares &amp; eats meals is a key element of their family culture, </a:t>
            </a:r>
            <a:r>
              <a:rPr lang="en-US" dirty="0" err="1"/>
              <a:t>etc</a:t>
            </a:r>
            <a:r>
              <a:rPr lang="en-US" dirty="0"/>
              <a:t>…  (Family, Health, Community, Industry, Spirituality)  </a:t>
            </a:r>
          </a:p>
          <a:p>
            <a:endParaRPr lang="en-US" dirty="0"/>
          </a:p>
          <a:p>
            <a:r>
              <a:rPr lang="en-US" i="1" dirty="0"/>
              <a:t>SAMHSA acknowledges the key features of risk and protective factors.</a:t>
            </a:r>
          </a:p>
          <a:p>
            <a:r>
              <a:rPr lang="en-US" i="1" dirty="0"/>
              <a:t>Risk &amp; Protective factors</a:t>
            </a:r>
          </a:p>
          <a:p>
            <a:pPr marL="171450" indent="-171450">
              <a:buFont typeface="Arial" panose="020B0604020202020204" pitchFamily="34" charset="0"/>
              <a:buChar char="•"/>
            </a:pPr>
            <a:r>
              <a:rPr lang="en-US" i="1" dirty="0"/>
              <a:t>Exist in multiple context</a:t>
            </a:r>
          </a:p>
          <a:p>
            <a:pPr marL="171450" indent="-171450">
              <a:buFont typeface="Arial" panose="020B0604020202020204" pitchFamily="34" charset="0"/>
              <a:buChar char="•"/>
            </a:pPr>
            <a:r>
              <a:rPr lang="en-US" i="1" dirty="0"/>
              <a:t>Are correlated and cumulative</a:t>
            </a:r>
          </a:p>
          <a:p>
            <a:pPr marL="171450" indent="-171450">
              <a:buFont typeface="Arial" panose="020B0604020202020204" pitchFamily="34" charset="0"/>
              <a:buChar char="•"/>
            </a:pPr>
            <a:r>
              <a:rPr lang="en-US" i="1" dirty="0"/>
              <a:t>Are influential over time</a:t>
            </a:r>
          </a:p>
          <a:p>
            <a:pPr marL="171450" indent="-171450">
              <a:buFont typeface="Arial" panose="020B0604020202020204" pitchFamily="34" charset="0"/>
              <a:buChar char="•"/>
            </a:pPr>
            <a:r>
              <a:rPr lang="en-US" i="1" dirty="0"/>
              <a:t>Not all people or populations are at the same risk</a:t>
            </a:r>
          </a:p>
          <a:p>
            <a:endParaRPr lang="en-US" dirty="0"/>
          </a:p>
          <a:p>
            <a:r>
              <a:rPr lang="en-US" b="1" dirty="0"/>
              <a:t>Identity &amp; Culture as behavioral interventions</a:t>
            </a:r>
          </a:p>
          <a:p>
            <a:r>
              <a:rPr lang="en-US" dirty="0"/>
              <a:t>To prioritize the whole child how we provide care to our children must encompass their identity and culture.  Our identity informs the way we interact with the world and with one another.  In the same way that I acknowledge the differences between the interactions I have with my coworkers and the interactions I have with family members, it is important to understand how our children view the relationship between the educator and the student, the adult and the child, and the individual and the community.  This relational standpoint acts as the framework of balance.  When relationships and their various contexts are understood the teacher and the student are able to negotiate respect and obligations with a high level of stability and continuity.  (Think of the medicine wheel)  The hoop gives us a continuity for the elements we are attempting to balance; Mind, Body, Heart, and Spirit.  There is motion and balance.  These elements can be seen through the Western lens as development and synergy, Thesis and Synthesis, or as the endeavor and the accompaniment.  </a:t>
            </a:r>
          </a:p>
          <a:p>
            <a:endParaRPr lang="en-US" dirty="0"/>
          </a:p>
          <a:p>
            <a:r>
              <a:rPr lang="en-US" b="1" dirty="0"/>
              <a:t>Stakeholder integration: Tribal Model of Engagement</a:t>
            </a:r>
          </a:p>
          <a:p>
            <a:r>
              <a:rPr lang="en-US" dirty="0"/>
              <a:t>The tribal model of engagement is most easily understood through the metaphor of how our communities support basketball, or how families come together for ceremonies.  The elements of this engagement are shared identity and ownership of accomplishments, being present, acknowledged roles and functions, and contribution of resources to the common goal.  To prioritize the whole child, then, it becomes necessary to engage their family, social groups, and community.  Our youth do not stop at their own skin.  They are not self-contained, separate, entities.  They are intimately and integrally connected to the groups and people in their lives.  To best reach and teach our youth we must become familiar with the entities they are connected to and enter into agreements about how to share ownership of accomplishments, show up, take on roles, and contribute resources.  </a:t>
            </a:r>
          </a:p>
          <a:p>
            <a:endParaRPr lang="en-US" dirty="0"/>
          </a:p>
          <a:p>
            <a:endParaRPr lang="en-US" dirty="0"/>
          </a:p>
        </p:txBody>
      </p:sp>
      <p:sp>
        <p:nvSpPr>
          <p:cNvPr id="4" name="Slide Number Placeholder 3"/>
          <p:cNvSpPr>
            <a:spLocks noGrp="1"/>
          </p:cNvSpPr>
          <p:nvPr>
            <p:ph type="sldNum" sz="quarter" idx="5"/>
          </p:nvPr>
        </p:nvSpPr>
        <p:spPr/>
        <p:txBody>
          <a:bodyPr/>
          <a:lstStyle/>
          <a:p>
            <a:fld id="{9DBC6FD2-839A-45CB-968A-AD8EC06A6AB8}" type="slidenum">
              <a:rPr lang="en-US" smtClean="0"/>
              <a:t>4</a:t>
            </a:fld>
            <a:endParaRPr lang="en-US"/>
          </a:p>
        </p:txBody>
      </p:sp>
    </p:spTree>
    <p:extLst>
      <p:ext uri="{BB962C8B-B14F-4D97-AF65-F5344CB8AC3E}">
        <p14:creationId xmlns:p14="http://schemas.microsoft.com/office/powerpoint/2010/main" val="370030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Tribal Relations and Resiliency Unit would like to be funded permanently for a Resilience &amp; Wellness Coordinator.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we understand that the work of resiliency and wellness addresses mental health issues, the work extends into every life domain.  In addition to the  work of mental health coordination we must create an educational environment where our children feel safe and welcomed.  As we seen during the SOC Tribal Wraparound project, the greatest good was in providing a resource where youth felt safe and valued.  This work was seeded by the projects’ training of school staff, tribal programming staff and community members to provide principled care. The important work of training school staff and stakeholders in wellness and resiliency strategies to provide that safety net for our youth must continue.  The Resilience and Wellness Coordinator will utilize the principals of wraparound and restorative practices to bring awareness and action to the spaces our youth most occupy, our schools.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The role of this position would be:</a:t>
            </a:r>
          </a:p>
          <a:p>
            <a:pPr marL="171450" indent="-171450">
              <a:buFont typeface="Arial" panose="020B0604020202020204" pitchFamily="34" charset="0"/>
              <a:buChar char="•"/>
            </a:pPr>
            <a:r>
              <a:rPr lang="en-US" dirty="0"/>
              <a:t>To maintain important discussion as the local, state and national levels around the mental well-being of our youth.  This would include dissemination of information regarding best practices and evidence-based interventions.  It would also provide a platform from which to discuss emerging practices and promising practices based on Tribal knowledge, identity and culture</a:t>
            </a:r>
          </a:p>
          <a:p>
            <a:pPr marL="171450" indent="-171450">
              <a:buFont typeface="Arial" panose="020B0604020202020204" pitchFamily="34" charset="0"/>
              <a:buChar char="•"/>
            </a:pPr>
            <a:r>
              <a:rPr lang="en-US" dirty="0"/>
              <a:t>To build capacity for responsiveness in our schools and communities by offering training and coordination of training  that best meets the needs and desires of those entities.  This work will be predicated on the self-identified tribal concerns, challenges and needs.  </a:t>
            </a:r>
          </a:p>
          <a:p>
            <a:pPr marL="171450" indent="-171450">
              <a:buFont typeface="Arial" panose="020B0604020202020204" pitchFamily="34" charset="0"/>
              <a:buChar char="•"/>
            </a:pPr>
            <a:r>
              <a:rPr lang="en-US" dirty="0"/>
              <a:t>To coordinate the services, training, partnerships and access to services our schools have with tribal, county and state entities that serve the needs or our youth and families.  </a:t>
            </a:r>
          </a:p>
          <a:p>
            <a:pPr marL="171450" indent="-171450">
              <a:buFont typeface="Arial" panose="020B0604020202020204" pitchFamily="34" charset="0"/>
              <a:buChar char="•"/>
            </a:pPr>
            <a:r>
              <a:rPr lang="en-US" dirty="0"/>
              <a:t>To promote the voice of the youth, families, schools, and communities.  To work with schools to increase community engagement, to work with community resources to engage students in the schools, and to align tribal, cultural practices with Western forms of mental health and wellness resources.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DBC6FD2-839A-45CB-968A-AD8EC06A6AB8}" type="slidenum">
              <a:rPr lang="en-US" smtClean="0"/>
              <a:t>5</a:t>
            </a:fld>
            <a:endParaRPr lang="en-US"/>
          </a:p>
        </p:txBody>
      </p:sp>
    </p:spTree>
    <p:extLst>
      <p:ext uri="{BB962C8B-B14F-4D97-AF65-F5344CB8AC3E}">
        <p14:creationId xmlns:p14="http://schemas.microsoft.com/office/powerpoint/2010/main" val="3684279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BC6FD2-839A-45CB-968A-AD8EC06A6AB8}" type="slidenum">
              <a:rPr lang="en-US" smtClean="0"/>
              <a:t>6</a:t>
            </a:fld>
            <a:endParaRPr lang="en-US"/>
          </a:p>
        </p:txBody>
      </p:sp>
    </p:spTree>
    <p:extLst>
      <p:ext uri="{BB962C8B-B14F-4D97-AF65-F5344CB8AC3E}">
        <p14:creationId xmlns:p14="http://schemas.microsoft.com/office/powerpoint/2010/main" val="3231901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184200-7B92-4D33-A54E-D3F5F9B40DB5}"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561AD-C9A6-4732-BCF6-C592B87C45C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004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184200-7B92-4D33-A54E-D3F5F9B40DB5}"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561AD-C9A6-4732-BCF6-C592B87C45CC}" type="slidenum">
              <a:rPr lang="en-US" smtClean="0"/>
              <a:t>‹#›</a:t>
            </a:fld>
            <a:endParaRPr lang="en-US"/>
          </a:p>
        </p:txBody>
      </p:sp>
    </p:spTree>
    <p:extLst>
      <p:ext uri="{BB962C8B-B14F-4D97-AF65-F5344CB8AC3E}">
        <p14:creationId xmlns:p14="http://schemas.microsoft.com/office/powerpoint/2010/main" val="2503340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184200-7B92-4D33-A54E-D3F5F9B40DB5}"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561AD-C9A6-4732-BCF6-C592B87C45CC}" type="slidenum">
              <a:rPr lang="en-US" smtClean="0"/>
              <a:t>‹#›</a:t>
            </a:fld>
            <a:endParaRPr lang="en-US"/>
          </a:p>
        </p:txBody>
      </p:sp>
    </p:spTree>
    <p:extLst>
      <p:ext uri="{BB962C8B-B14F-4D97-AF65-F5344CB8AC3E}">
        <p14:creationId xmlns:p14="http://schemas.microsoft.com/office/powerpoint/2010/main" val="571173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184200-7B92-4D33-A54E-D3F5F9B40DB5}"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561AD-C9A6-4732-BCF6-C592B87C45CC}" type="slidenum">
              <a:rPr lang="en-US" smtClean="0"/>
              <a:t>‹#›</a:t>
            </a:fld>
            <a:endParaRPr lang="en-US"/>
          </a:p>
        </p:txBody>
      </p:sp>
    </p:spTree>
    <p:extLst>
      <p:ext uri="{BB962C8B-B14F-4D97-AF65-F5344CB8AC3E}">
        <p14:creationId xmlns:p14="http://schemas.microsoft.com/office/powerpoint/2010/main" val="11036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184200-7B92-4D33-A54E-D3F5F9B40DB5}"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561AD-C9A6-4732-BCF6-C592B87C45C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04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184200-7B92-4D33-A54E-D3F5F9B40DB5}" type="datetimeFigureOut">
              <a:rPr lang="en-US" smtClean="0"/>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561AD-C9A6-4732-BCF6-C592B87C45CC}" type="slidenum">
              <a:rPr lang="en-US" smtClean="0"/>
              <a:t>‹#›</a:t>
            </a:fld>
            <a:endParaRPr lang="en-US"/>
          </a:p>
        </p:txBody>
      </p:sp>
    </p:spTree>
    <p:extLst>
      <p:ext uri="{BB962C8B-B14F-4D97-AF65-F5344CB8AC3E}">
        <p14:creationId xmlns:p14="http://schemas.microsoft.com/office/powerpoint/2010/main" val="305246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184200-7B92-4D33-A54E-D3F5F9B40DB5}" type="datetimeFigureOut">
              <a:rPr lang="en-US" smtClean="0"/>
              <a:t>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B561AD-C9A6-4732-BCF6-C592B87C45CC}" type="slidenum">
              <a:rPr lang="en-US" smtClean="0"/>
              <a:t>‹#›</a:t>
            </a:fld>
            <a:endParaRPr lang="en-US"/>
          </a:p>
        </p:txBody>
      </p:sp>
    </p:spTree>
    <p:extLst>
      <p:ext uri="{BB962C8B-B14F-4D97-AF65-F5344CB8AC3E}">
        <p14:creationId xmlns:p14="http://schemas.microsoft.com/office/powerpoint/2010/main" val="210532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84200-7B92-4D33-A54E-D3F5F9B40DB5}" type="datetimeFigureOut">
              <a:rPr lang="en-US" smtClean="0"/>
              <a:t>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B561AD-C9A6-4732-BCF6-C592B87C45CC}" type="slidenum">
              <a:rPr lang="en-US" smtClean="0"/>
              <a:t>‹#›</a:t>
            </a:fld>
            <a:endParaRPr lang="en-US"/>
          </a:p>
        </p:txBody>
      </p:sp>
    </p:spTree>
    <p:extLst>
      <p:ext uri="{BB962C8B-B14F-4D97-AF65-F5344CB8AC3E}">
        <p14:creationId xmlns:p14="http://schemas.microsoft.com/office/powerpoint/2010/main" val="3001640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9184200-7B92-4D33-A54E-D3F5F9B40DB5}" type="datetimeFigureOut">
              <a:rPr lang="en-US" smtClean="0"/>
              <a:t>1/3/2023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4B561AD-C9A6-4732-BCF6-C592B87C45CC}" type="slidenum">
              <a:rPr lang="en-US" smtClean="0"/>
              <a:t>‹#›</a:t>
            </a:fld>
            <a:endParaRPr lang="en-US"/>
          </a:p>
        </p:txBody>
      </p:sp>
    </p:spTree>
    <p:extLst>
      <p:ext uri="{BB962C8B-B14F-4D97-AF65-F5344CB8AC3E}">
        <p14:creationId xmlns:p14="http://schemas.microsoft.com/office/powerpoint/2010/main" val="4031449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9184200-7B92-4D33-A54E-D3F5F9B40DB5}" type="datetimeFigureOut">
              <a:rPr lang="en-US" smtClean="0"/>
              <a:t>1/3/2023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4B561AD-C9A6-4732-BCF6-C592B87C45CC}" type="slidenum">
              <a:rPr lang="en-US" smtClean="0"/>
              <a:t>‹#›</a:t>
            </a:fld>
            <a:endParaRPr lang="en-US"/>
          </a:p>
        </p:txBody>
      </p:sp>
    </p:spTree>
    <p:extLst>
      <p:ext uri="{BB962C8B-B14F-4D97-AF65-F5344CB8AC3E}">
        <p14:creationId xmlns:p14="http://schemas.microsoft.com/office/powerpoint/2010/main" val="105996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184200-7B92-4D33-A54E-D3F5F9B40DB5}" type="datetimeFigureOut">
              <a:rPr lang="en-US" smtClean="0"/>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561AD-C9A6-4732-BCF6-C592B87C45CC}" type="slidenum">
              <a:rPr lang="en-US" smtClean="0"/>
              <a:t>‹#›</a:t>
            </a:fld>
            <a:endParaRPr lang="en-US"/>
          </a:p>
        </p:txBody>
      </p:sp>
    </p:spTree>
    <p:extLst>
      <p:ext uri="{BB962C8B-B14F-4D97-AF65-F5344CB8AC3E}">
        <p14:creationId xmlns:p14="http://schemas.microsoft.com/office/powerpoint/2010/main" val="1356608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9184200-7B92-4D33-A54E-D3F5F9B40DB5}" type="datetimeFigureOut">
              <a:rPr lang="en-US" smtClean="0"/>
              <a:t>1/3/2023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4B561AD-C9A6-4732-BCF6-C592B87C45C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2643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pn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5.png"/><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6.png"/><Relationship Id="rId4" Type="http://schemas.openxmlformats.org/officeDocument/2006/relationships/diagramLayout" Target="../diagrams/layout2.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6.png"/><Relationship Id="rId4" Type="http://schemas.openxmlformats.org/officeDocument/2006/relationships/diagramLayout" Target="../diagrams/layout3.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6.png"/><Relationship Id="rId4" Type="http://schemas.openxmlformats.org/officeDocument/2006/relationships/diagramLayout" Target="../diagrams/layout4.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opi.mt.gov/" TargetMode="External"/><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hyperlink" Target="mailto:dwetzel2@mt.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5D2A2-CBC6-45D2-89B3-DB186B7F853C}"/>
              </a:ext>
            </a:extLst>
          </p:cNvPr>
          <p:cNvSpPr>
            <a:spLocks noGrp="1"/>
          </p:cNvSpPr>
          <p:nvPr>
            <p:ph type="ctrTitle"/>
          </p:nvPr>
        </p:nvSpPr>
        <p:spPr>
          <a:xfrm>
            <a:off x="6730000" y="639097"/>
            <a:ext cx="4813072" cy="3686015"/>
          </a:xfrm>
        </p:spPr>
        <p:txBody>
          <a:bodyPr>
            <a:normAutofit/>
          </a:bodyPr>
          <a:lstStyle/>
          <a:p>
            <a:r>
              <a:rPr lang="en-US" dirty="0"/>
              <a:t>Student Mental Wellness	</a:t>
            </a:r>
          </a:p>
        </p:txBody>
      </p:sp>
      <p:pic>
        <p:nvPicPr>
          <p:cNvPr id="58" name="Graphic 57">
            <a:extLst>
              <a:ext uri="{FF2B5EF4-FFF2-40B4-BE49-F238E27FC236}">
                <a16:creationId xmlns:a16="http://schemas.microsoft.com/office/drawing/2014/main" id="{6E1B9D1F-E340-F1F0-2339-AE58F77049D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837921" y="640081"/>
            <a:ext cx="5054156" cy="5054156"/>
          </a:xfrm>
          <a:prstGeom prst="rect">
            <a:avLst/>
          </a:prstGeom>
        </p:spPr>
      </p:pic>
      <p:pic>
        <p:nvPicPr>
          <p:cNvPr id="4" name="Picture 3">
            <a:extLst>
              <a:ext uri="{FF2B5EF4-FFF2-40B4-BE49-F238E27FC236}">
                <a16:creationId xmlns:a16="http://schemas.microsoft.com/office/drawing/2014/main" id="{21D88E55-38F4-0D09-B1EE-2CB149C9DE5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815" y="-43201"/>
            <a:ext cx="4181707" cy="1053607"/>
          </a:xfrm>
          <a:prstGeom prst="rect">
            <a:avLst/>
          </a:prstGeom>
        </p:spPr>
      </p:pic>
      <p:pic>
        <p:nvPicPr>
          <p:cNvPr id="6" name="Picture 5">
            <a:extLst>
              <a:ext uri="{FF2B5EF4-FFF2-40B4-BE49-F238E27FC236}">
                <a16:creationId xmlns:a16="http://schemas.microsoft.com/office/drawing/2014/main" id="{7C8177D8-5521-5DC8-10C0-BCE7A692B4E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4827" y="6377519"/>
            <a:ext cx="3270345" cy="480481"/>
          </a:xfrm>
          <a:prstGeom prst="rect">
            <a:avLst/>
          </a:prstGeom>
        </p:spPr>
      </p:pic>
      <p:pic>
        <p:nvPicPr>
          <p:cNvPr id="8" name="Picture 7">
            <a:extLst>
              <a:ext uri="{FF2B5EF4-FFF2-40B4-BE49-F238E27FC236}">
                <a16:creationId xmlns:a16="http://schemas.microsoft.com/office/drawing/2014/main" id="{4BCA056E-DCFC-489A-9DB1-FE5DC7D8771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996" y="4954940"/>
            <a:ext cx="1395989" cy="1422579"/>
          </a:xfrm>
          <a:prstGeom prst="rect">
            <a:avLst/>
          </a:prstGeom>
        </p:spPr>
      </p:pic>
    </p:spTree>
    <p:extLst>
      <p:ext uri="{BB962C8B-B14F-4D97-AF65-F5344CB8AC3E}">
        <p14:creationId xmlns:p14="http://schemas.microsoft.com/office/powerpoint/2010/main" val="3695977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DDCB-4226-48FC-9A46-CF3ED376406D}"/>
              </a:ext>
            </a:extLst>
          </p:cNvPr>
          <p:cNvSpPr>
            <a:spLocks noGrp="1"/>
          </p:cNvSpPr>
          <p:nvPr>
            <p:ph type="title"/>
          </p:nvPr>
        </p:nvSpPr>
        <p:spPr>
          <a:xfrm>
            <a:off x="6411684" y="263527"/>
            <a:ext cx="5224055" cy="1450757"/>
          </a:xfrm>
        </p:spPr>
        <p:txBody>
          <a:bodyPr>
            <a:normAutofit/>
          </a:bodyPr>
          <a:lstStyle/>
          <a:p>
            <a:r>
              <a:rPr lang="en-US" dirty="0"/>
              <a:t>Tribal Relations &amp; Resiliency</a:t>
            </a:r>
          </a:p>
        </p:txBody>
      </p:sp>
      <p:pic>
        <p:nvPicPr>
          <p:cNvPr id="4" name="Picture 3">
            <a:extLst>
              <a:ext uri="{FF2B5EF4-FFF2-40B4-BE49-F238E27FC236}">
                <a16:creationId xmlns:a16="http://schemas.microsoft.com/office/drawing/2014/main" id="{D805E980-3331-A5A0-1705-04B1A1E3D4B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610" y="645106"/>
            <a:ext cx="5142791" cy="5247747"/>
          </a:xfrm>
          <a:prstGeom prst="rect">
            <a:avLst/>
          </a:prstGeom>
        </p:spPr>
      </p:pic>
      <p:pic>
        <p:nvPicPr>
          <p:cNvPr id="3" name="Picture 2">
            <a:extLst>
              <a:ext uri="{FF2B5EF4-FFF2-40B4-BE49-F238E27FC236}">
                <a16:creationId xmlns:a16="http://schemas.microsoft.com/office/drawing/2014/main" id="{ABF2D65A-958F-AF85-18C7-E526F4FCEED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816" y="-43201"/>
            <a:ext cx="3200400" cy="806361"/>
          </a:xfrm>
          <a:prstGeom prst="rect">
            <a:avLst/>
          </a:prstGeom>
        </p:spPr>
      </p:pic>
      <p:pic>
        <p:nvPicPr>
          <p:cNvPr id="6" name="Picture 5">
            <a:extLst>
              <a:ext uri="{FF2B5EF4-FFF2-40B4-BE49-F238E27FC236}">
                <a16:creationId xmlns:a16="http://schemas.microsoft.com/office/drawing/2014/main" id="{6B59B896-9E59-617F-A955-2DCC76CFE3D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816" y="4954940"/>
            <a:ext cx="1395989" cy="1422579"/>
          </a:xfrm>
          <a:prstGeom prst="rect">
            <a:avLst/>
          </a:prstGeom>
        </p:spPr>
      </p:pic>
      <p:graphicFrame>
        <p:nvGraphicFramePr>
          <p:cNvPr id="5" name="Content Placeholder 2" descr="Established; mission; vision; staff; initiatives&#10;">
            <a:extLst>
              <a:ext uri="{FF2B5EF4-FFF2-40B4-BE49-F238E27FC236}">
                <a16:creationId xmlns:a16="http://schemas.microsoft.com/office/drawing/2014/main" id="{2260761D-A367-3CFE-C988-15641FF76631}"/>
              </a:ext>
            </a:extLst>
          </p:cNvPr>
          <p:cNvGraphicFramePr>
            <a:graphicFrameLocks noGrp="1"/>
          </p:cNvGraphicFramePr>
          <p:nvPr>
            <p:ph idx="1"/>
            <p:extLst>
              <p:ext uri="{D42A27DB-BD31-4B8C-83A1-F6EECF244321}">
                <p14:modId xmlns:p14="http://schemas.microsoft.com/office/powerpoint/2010/main" val="3273351389"/>
              </p:ext>
            </p:extLst>
          </p:nvPr>
        </p:nvGraphicFramePr>
        <p:xfrm>
          <a:off x="6411684" y="2198914"/>
          <a:ext cx="5127172" cy="36701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Picture 6" descr="Putting Montana Students First">
            <a:extLst>
              <a:ext uri="{FF2B5EF4-FFF2-40B4-BE49-F238E27FC236}">
                <a16:creationId xmlns:a16="http://schemas.microsoft.com/office/drawing/2014/main" id="{A5B2B8E7-F778-D948-0099-A648BB7825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94827" y="6377519"/>
            <a:ext cx="3270345" cy="480481"/>
          </a:xfrm>
          <a:prstGeom prst="rect">
            <a:avLst/>
          </a:prstGeom>
        </p:spPr>
      </p:pic>
    </p:spTree>
    <p:extLst>
      <p:ext uri="{BB962C8B-B14F-4D97-AF65-F5344CB8AC3E}">
        <p14:creationId xmlns:p14="http://schemas.microsoft.com/office/powerpoint/2010/main" val="2165720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0E5B315-592C-487A-A815-6F61A98F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E046CA-18CB-4F2C-A9BE-BA9720B92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FF9EE15-BE8E-46C6-ACDA-05D51BBB36E6}"/>
              </a:ext>
            </a:extLst>
          </p:cNvPr>
          <p:cNvSpPr>
            <a:spLocks noGrp="1"/>
          </p:cNvSpPr>
          <p:nvPr>
            <p:ph type="title"/>
          </p:nvPr>
        </p:nvSpPr>
        <p:spPr>
          <a:xfrm>
            <a:off x="1066800" y="5252936"/>
            <a:ext cx="10058400" cy="1028715"/>
          </a:xfrm>
        </p:spPr>
        <p:txBody>
          <a:bodyPr>
            <a:normAutofit/>
          </a:bodyPr>
          <a:lstStyle/>
          <a:p>
            <a:pPr algn="ctr"/>
            <a:r>
              <a:rPr lang="en-US">
                <a:solidFill>
                  <a:srgbClr val="FFFFFF"/>
                </a:solidFill>
              </a:rPr>
              <a:t>The State of Mental Wellness</a:t>
            </a:r>
          </a:p>
        </p:txBody>
      </p:sp>
      <p:sp>
        <p:nvSpPr>
          <p:cNvPr id="14" name="Rectangle 13">
            <a:extLst>
              <a:ext uri="{FF2B5EF4-FFF2-40B4-BE49-F238E27FC236}">
                <a16:creationId xmlns:a16="http://schemas.microsoft.com/office/drawing/2014/main" id="{ED2F258D-E518-486A-8D50-E9A11EF1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descr="Voice of youth and tribal communities; YRBS Data; Ongoing gathering of available data to inform work.">
            <a:extLst>
              <a:ext uri="{FF2B5EF4-FFF2-40B4-BE49-F238E27FC236}">
                <a16:creationId xmlns:a16="http://schemas.microsoft.com/office/drawing/2014/main" id="{06572229-B675-4F47-C791-35CE496B03C8}"/>
              </a:ext>
            </a:extLst>
          </p:cNvPr>
          <p:cNvGraphicFramePr>
            <a:graphicFrameLocks noGrp="1"/>
          </p:cNvGraphicFramePr>
          <p:nvPr>
            <p:ph idx="1"/>
            <p:extLst>
              <p:ext uri="{D42A27DB-BD31-4B8C-83A1-F6EECF244321}">
                <p14:modId xmlns:p14="http://schemas.microsoft.com/office/powerpoint/2010/main" val="1716389244"/>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Putting Montana Students First">
            <a:extLst>
              <a:ext uri="{FF2B5EF4-FFF2-40B4-BE49-F238E27FC236}">
                <a16:creationId xmlns:a16="http://schemas.microsoft.com/office/drawing/2014/main" id="{618FA410-1DD5-2BEA-E861-E50C738F8F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93022" y="6404696"/>
            <a:ext cx="3270345" cy="446049"/>
          </a:xfrm>
          <a:prstGeom prst="rect">
            <a:avLst/>
          </a:prstGeom>
        </p:spPr>
      </p:pic>
      <p:pic>
        <p:nvPicPr>
          <p:cNvPr id="4" name="Picture 3">
            <a:extLst>
              <a:ext uri="{FF2B5EF4-FFF2-40B4-BE49-F238E27FC236}">
                <a16:creationId xmlns:a16="http://schemas.microsoft.com/office/drawing/2014/main" id="{C402FA6F-821F-227E-6AA6-5B4AA1E4750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816" y="-43200"/>
            <a:ext cx="2230243" cy="561924"/>
          </a:xfrm>
          <a:prstGeom prst="rect">
            <a:avLst/>
          </a:prstGeom>
        </p:spPr>
      </p:pic>
      <p:pic>
        <p:nvPicPr>
          <p:cNvPr id="6" name="Picture 5">
            <a:extLst>
              <a:ext uri="{FF2B5EF4-FFF2-40B4-BE49-F238E27FC236}">
                <a16:creationId xmlns:a16="http://schemas.microsoft.com/office/drawing/2014/main" id="{02000D7B-A165-5769-3927-9BCE7CF7B89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5757" y="5194210"/>
            <a:ext cx="1395989" cy="1422579"/>
          </a:xfrm>
          <a:prstGeom prst="rect">
            <a:avLst/>
          </a:prstGeom>
        </p:spPr>
      </p:pic>
    </p:spTree>
    <p:extLst>
      <p:ext uri="{BB962C8B-B14F-4D97-AF65-F5344CB8AC3E}">
        <p14:creationId xmlns:p14="http://schemas.microsoft.com/office/powerpoint/2010/main" val="3125205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E84E4-DDD0-4CB9-88BD-1A1F77565B2D}"/>
              </a:ext>
            </a:extLst>
          </p:cNvPr>
          <p:cNvSpPr>
            <a:spLocks noGrp="1"/>
          </p:cNvSpPr>
          <p:nvPr>
            <p:ph type="title"/>
          </p:nvPr>
        </p:nvSpPr>
        <p:spPr>
          <a:xfrm>
            <a:off x="1097280" y="286603"/>
            <a:ext cx="10058400" cy="1450757"/>
          </a:xfrm>
        </p:spPr>
        <p:txBody>
          <a:bodyPr>
            <a:normAutofit/>
          </a:bodyPr>
          <a:lstStyle/>
          <a:p>
            <a:r>
              <a:rPr lang="en-US"/>
              <a:t>Prioritizing the Whole Child </a:t>
            </a:r>
          </a:p>
        </p:txBody>
      </p:sp>
      <p:graphicFrame>
        <p:nvGraphicFramePr>
          <p:cNvPr id="5" name="Content Placeholder 2" descr="Aligned with tribal approach to education; strengths-based/virtues centered.&#10;Identity &amp; culture as protective factors for at-risk students; life domains are aspects of culture; culture impacts risk/protective factors.&#10;Identity and culture as behavioral interventions; relational standpoint as framework for interventions; identity informs how we interact with the world.&#10;Stakeholder integration of tribal model of engagement; supporting basketball; organizing feasts and giveaways. ">
            <a:extLst>
              <a:ext uri="{FF2B5EF4-FFF2-40B4-BE49-F238E27FC236}">
                <a16:creationId xmlns:a16="http://schemas.microsoft.com/office/drawing/2014/main" id="{258C5534-73EE-FE11-2225-E43DFEF0D1F4}"/>
              </a:ext>
            </a:extLst>
          </p:cNvPr>
          <p:cNvGraphicFramePr>
            <a:graphicFrameLocks noGrp="1"/>
          </p:cNvGraphicFramePr>
          <p:nvPr>
            <p:ph idx="1"/>
            <p:extLst>
              <p:ext uri="{D42A27DB-BD31-4B8C-83A1-F6EECF244321}">
                <p14:modId xmlns:p14="http://schemas.microsoft.com/office/powerpoint/2010/main" val="78336544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5CCDDFC5-EBEE-51B5-E718-7E2C9E203CC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93022" y="6377519"/>
            <a:ext cx="3270345" cy="480481"/>
          </a:xfrm>
          <a:prstGeom prst="rect">
            <a:avLst/>
          </a:prstGeom>
        </p:spPr>
      </p:pic>
      <p:pic>
        <p:nvPicPr>
          <p:cNvPr id="4" name="Picture 3">
            <a:extLst>
              <a:ext uri="{FF2B5EF4-FFF2-40B4-BE49-F238E27FC236}">
                <a16:creationId xmlns:a16="http://schemas.microsoft.com/office/drawing/2014/main" id="{3E055C5F-32CE-53CE-7A5E-FDBBF82BD91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816" y="-43201"/>
            <a:ext cx="2782716" cy="701123"/>
          </a:xfrm>
          <a:prstGeom prst="rect">
            <a:avLst/>
          </a:prstGeom>
        </p:spPr>
      </p:pic>
      <p:pic>
        <p:nvPicPr>
          <p:cNvPr id="6" name="Picture 5">
            <a:extLst>
              <a:ext uri="{FF2B5EF4-FFF2-40B4-BE49-F238E27FC236}">
                <a16:creationId xmlns:a16="http://schemas.microsoft.com/office/drawing/2014/main" id="{D160FADA-7256-4CA0-7FB9-1EB6BBC7A05C}"/>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9185" y="5300627"/>
            <a:ext cx="1395989" cy="1422579"/>
          </a:xfrm>
          <a:prstGeom prst="rect">
            <a:avLst/>
          </a:prstGeom>
        </p:spPr>
      </p:pic>
    </p:spTree>
    <p:extLst>
      <p:ext uri="{BB962C8B-B14F-4D97-AF65-F5344CB8AC3E}">
        <p14:creationId xmlns:p14="http://schemas.microsoft.com/office/powerpoint/2010/main" val="169589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20B4-9741-4874-9B6E-99CE9E19BB9B}"/>
              </a:ext>
            </a:extLst>
          </p:cNvPr>
          <p:cNvSpPr>
            <a:spLocks noGrp="1"/>
          </p:cNvSpPr>
          <p:nvPr>
            <p:ph type="title"/>
          </p:nvPr>
        </p:nvSpPr>
        <p:spPr>
          <a:xfrm>
            <a:off x="1097280" y="286603"/>
            <a:ext cx="10058400" cy="1450757"/>
          </a:xfrm>
        </p:spPr>
        <p:txBody>
          <a:bodyPr>
            <a:normAutofit/>
          </a:bodyPr>
          <a:lstStyle/>
          <a:p>
            <a:r>
              <a:rPr lang="en-US" dirty="0"/>
              <a:t>Resilience &amp; Wellness FTE</a:t>
            </a:r>
          </a:p>
        </p:txBody>
      </p:sp>
      <p:graphicFrame>
        <p:nvGraphicFramePr>
          <p:cNvPr id="5" name="Content Placeholder 2" descr="Maintain; maintain ongoing, relevant conversation around wellness supports for the whole child&#10;Build; build capacity through training for schools and communities. &#10;Coordinate; coordinate services and partnerships with community agencies. &#10;Promote; promote the whole child voice, family needs, and community engagement. ">
            <a:extLst>
              <a:ext uri="{FF2B5EF4-FFF2-40B4-BE49-F238E27FC236}">
                <a16:creationId xmlns:a16="http://schemas.microsoft.com/office/drawing/2014/main" id="{7C81A7D6-1BC4-F852-20F4-C4BD5D885C12}"/>
              </a:ext>
            </a:extLst>
          </p:cNvPr>
          <p:cNvGraphicFramePr>
            <a:graphicFrameLocks noGrp="1"/>
          </p:cNvGraphicFramePr>
          <p:nvPr>
            <p:ph idx="1"/>
            <p:extLst>
              <p:ext uri="{D42A27DB-BD31-4B8C-83A1-F6EECF244321}">
                <p14:modId xmlns:p14="http://schemas.microsoft.com/office/powerpoint/2010/main" val="297743801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F9F1045-654F-9CE5-71E3-439B459C78A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0990" y="6331156"/>
            <a:ext cx="3270345" cy="480481"/>
          </a:xfrm>
          <a:prstGeom prst="rect">
            <a:avLst/>
          </a:prstGeom>
        </p:spPr>
      </p:pic>
      <p:pic>
        <p:nvPicPr>
          <p:cNvPr id="4" name="Picture 3">
            <a:extLst>
              <a:ext uri="{FF2B5EF4-FFF2-40B4-BE49-F238E27FC236}">
                <a16:creationId xmlns:a16="http://schemas.microsoft.com/office/drawing/2014/main" id="{92ADAFBC-F5CF-E475-D208-5249DF69ADD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816" y="-43201"/>
            <a:ext cx="2653989" cy="668689"/>
          </a:xfrm>
          <a:prstGeom prst="rect">
            <a:avLst/>
          </a:prstGeom>
        </p:spPr>
      </p:pic>
      <p:pic>
        <p:nvPicPr>
          <p:cNvPr id="6" name="Picture 5">
            <a:extLst>
              <a:ext uri="{FF2B5EF4-FFF2-40B4-BE49-F238E27FC236}">
                <a16:creationId xmlns:a16="http://schemas.microsoft.com/office/drawing/2014/main" id="{641B6339-612E-671E-E436-1DA8E7A6EB41}"/>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087" y="5396586"/>
            <a:ext cx="1395989" cy="1422579"/>
          </a:xfrm>
          <a:prstGeom prst="rect">
            <a:avLst/>
          </a:prstGeom>
        </p:spPr>
      </p:pic>
    </p:spTree>
    <p:extLst>
      <p:ext uri="{BB962C8B-B14F-4D97-AF65-F5344CB8AC3E}">
        <p14:creationId xmlns:p14="http://schemas.microsoft.com/office/powerpoint/2010/main" val="4133935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CE701-82CE-47CB-9CA7-5A957E448CA2}"/>
              </a:ext>
            </a:extLst>
          </p:cNvPr>
          <p:cNvSpPr>
            <a:spLocks noGrp="1"/>
          </p:cNvSpPr>
          <p:nvPr>
            <p:ph type="title"/>
          </p:nvPr>
        </p:nvSpPr>
        <p:spPr/>
        <p:txBody>
          <a:bodyPr/>
          <a:lstStyle/>
          <a:p>
            <a:r>
              <a:rPr lang="en-US" dirty="0"/>
              <a:t>Tribal Relations &amp; Resiliency</a:t>
            </a:r>
          </a:p>
        </p:txBody>
      </p:sp>
      <p:sp>
        <p:nvSpPr>
          <p:cNvPr id="5" name="Content Placeholder 4">
            <a:extLst>
              <a:ext uri="{FF2B5EF4-FFF2-40B4-BE49-F238E27FC236}">
                <a16:creationId xmlns:a16="http://schemas.microsoft.com/office/drawing/2014/main" id="{9F231CEF-58CA-4986-9188-31EF7EF69A6A}"/>
              </a:ext>
            </a:extLst>
          </p:cNvPr>
          <p:cNvSpPr>
            <a:spLocks noGrp="1"/>
          </p:cNvSpPr>
          <p:nvPr>
            <p:ph idx="1"/>
          </p:nvPr>
        </p:nvSpPr>
        <p:spPr/>
        <p:txBody>
          <a:bodyPr>
            <a:normAutofit/>
          </a:bodyPr>
          <a:lstStyle/>
          <a:p>
            <a:pPr marL="0" marR="0" algn="l">
              <a:spcBef>
                <a:spcPts val="0"/>
              </a:spcBef>
              <a:spcAft>
                <a:spcPts val="0"/>
              </a:spcAft>
            </a:pPr>
            <a:endParaRPr lang="en-US" sz="1800" b="0" i="0" dirty="0">
              <a:solidFill>
                <a:schemeClr val="tx1"/>
              </a:solidFill>
              <a:effectLst/>
              <a:latin typeface="inherit"/>
            </a:endParaRPr>
          </a:p>
          <a:p>
            <a:pPr marL="0" marR="0" algn="l">
              <a:spcBef>
                <a:spcPts val="0"/>
              </a:spcBef>
              <a:spcAft>
                <a:spcPts val="0"/>
              </a:spcAft>
            </a:pPr>
            <a:endParaRPr lang="en-US" sz="1800" dirty="0">
              <a:solidFill>
                <a:schemeClr val="tx1"/>
              </a:solidFill>
              <a:latin typeface="inherit"/>
            </a:endParaRPr>
          </a:p>
          <a:p>
            <a:pPr marL="0" marR="0" indent="0" algn="l">
              <a:spcBef>
                <a:spcPts val="0"/>
              </a:spcBef>
              <a:spcAft>
                <a:spcPts val="0"/>
              </a:spcAft>
              <a:buNone/>
            </a:pPr>
            <a:r>
              <a:rPr lang="en-US" sz="1800" b="0" i="0" dirty="0">
                <a:solidFill>
                  <a:schemeClr val="tx1"/>
                </a:solidFill>
                <a:effectLst/>
                <a:latin typeface="inherit"/>
              </a:rPr>
              <a:t>Donnie Wetzel, Jr.</a:t>
            </a:r>
            <a:endParaRPr lang="en-US" sz="1800" b="0" i="0" dirty="0">
              <a:solidFill>
                <a:schemeClr val="tx1"/>
              </a:solidFill>
              <a:effectLst/>
              <a:latin typeface="Calibri" panose="020F0502020204030204" pitchFamily="34" charset="0"/>
            </a:endParaRPr>
          </a:p>
          <a:p>
            <a:pPr marL="0" marR="0" indent="0" algn="l">
              <a:spcBef>
                <a:spcPts val="0"/>
              </a:spcBef>
              <a:spcAft>
                <a:spcPts val="0"/>
              </a:spcAft>
              <a:buNone/>
            </a:pPr>
            <a:r>
              <a:rPr lang="en-US" sz="1800" b="0" i="0" dirty="0">
                <a:solidFill>
                  <a:schemeClr val="tx1"/>
                </a:solidFill>
                <a:effectLst/>
                <a:latin typeface="Calibri" panose="020F0502020204030204" pitchFamily="34" charset="0"/>
              </a:rPr>
              <a:t>Tribal Relations and Resiliency Director/Liaison</a:t>
            </a:r>
          </a:p>
          <a:p>
            <a:pPr marL="0" marR="0" indent="0" algn="l">
              <a:spcBef>
                <a:spcPts val="0"/>
              </a:spcBef>
              <a:spcAft>
                <a:spcPts val="0"/>
              </a:spcAft>
              <a:buNone/>
            </a:pPr>
            <a:r>
              <a:rPr lang="en-US" sz="1800" b="0" i="0" dirty="0">
                <a:solidFill>
                  <a:schemeClr val="tx1"/>
                </a:solidFill>
                <a:effectLst/>
                <a:latin typeface="Calibri" panose="020F0502020204030204" pitchFamily="34" charset="0"/>
              </a:rPr>
              <a:t>Montana Office of Public Instruction</a:t>
            </a:r>
          </a:p>
          <a:p>
            <a:pPr marL="0" marR="0" indent="0" algn="l">
              <a:spcBef>
                <a:spcPts val="0"/>
              </a:spcBef>
              <a:spcAft>
                <a:spcPts val="0"/>
              </a:spcAft>
              <a:buNone/>
            </a:pPr>
            <a:r>
              <a:rPr lang="en-US" sz="1800" b="0" i="0" dirty="0">
                <a:solidFill>
                  <a:schemeClr val="tx1"/>
                </a:solidFill>
                <a:effectLst/>
                <a:latin typeface="Calibri" panose="020F0502020204030204" pitchFamily="34" charset="0"/>
              </a:rPr>
              <a:t>Phone: 406-444-4527</a:t>
            </a:r>
          </a:p>
          <a:p>
            <a:pPr marL="0" marR="0" indent="0" algn="l">
              <a:spcBef>
                <a:spcPts val="0"/>
              </a:spcBef>
              <a:spcAft>
                <a:spcPts val="0"/>
              </a:spcAft>
              <a:buNone/>
            </a:pPr>
            <a:r>
              <a:rPr lang="en-US" sz="1800" b="0" i="0" dirty="0">
                <a:solidFill>
                  <a:schemeClr val="tx1"/>
                </a:solidFill>
                <a:effectLst/>
                <a:latin typeface="Calibri" panose="020F0502020204030204" pitchFamily="34" charset="0"/>
              </a:rPr>
              <a:t>Mobile: 406-465-5307</a:t>
            </a:r>
          </a:p>
          <a:p>
            <a:pPr marL="0" marR="0" indent="0" algn="l">
              <a:spcBef>
                <a:spcPts val="0"/>
              </a:spcBef>
              <a:spcAft>
                <a:spcPts val="0"/>
              </a:spcAft>
              <a:buNone/>
            </a:pPr>
            <a:r>
              <a:rPr lang="en-US" sz="1800" b="0" i="0" dirty="0">
                <a:solidFill>
                  <a:schemeClr val="tx1"/>
                </a:solidFill>
                <a:effectLst/>
                <a:latin typeface="Calibri" panose="020F0502020204030204" pitchFamily="34" charset="0"/>
              </a:rPr>
              <a:t>Website: </a:t>
            </a:r>
            <a:r>
              <a:rPr lang="en-US" sz="1800" b="0" i="0"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http://opi.mt.gov/</a:t>
            </a:r>
            <a:endParaRPr lang="en-US" sz="1800" b="0" i="0" dirty="0">
              <a:solidFill>
                <a:schemeClr val="tx1"/>
              </a:solidFill>
              <a:effectLst/>
              <a:latin typeface="Calibri" panose="020F0502020204030204" pitchFamily="34" charset="0"/>
            </a:endParaRPr>
          </a:p>
          <a:p>
            <a:pPr marL="0" marR="0" indent="0" algn="l">
              <a:spcBef>
                <a:spcPts val="0"/>
              </a:spcBef>
              <a:spcAft>
                <a:spcPts val="0"/>
              </a:spcAft>
              <a:buNone/>
            </a:pPr>
            <a:r>
              <a:rPr lang="en-US" sz="1800" b="0" i="0" dirty="0">
                <a:solidFill>
                  <a:schemeClr val="tx1"/>
                </a:solidFill>
                <a:effectLst/>
                <a:latin typeface="Calibri" panose="020F0502020204030204" pitchFamily="34" charset="0"/>
              </a:rPr>
              <a:t>Email: </a:t>
            </a:r>
            <a:r>
              <a:rPr lang="en-US" sz="1800" b="0" i="0" dirty="0">
                <a:solidFill>
                  <a:schemeClr val="tx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dwetzel2@mt.gov</a:t>
            </a:r>
            <a:endParaRPr lang="en-US" sz="1800" b="0" i="0" dirty="0">
              <a:solidFill>
                <a:schemeClr val="tx1"/>
              </a:solidFill>
              <a:effectLst/>
              <a:latin typeface="Calibri" panose="020F0502020204030204" pitchFamily="34" charset="0"/>
            </a:endParaRPr>
          </a:p>
          <a:p>
            <a:endParaRPr lang="en-US" dirty="0">
              <a:solidFill>
                <a:schemeClr val="tx1"/>
              </a:solidFill>
            </a:endParaRPr>
          </a:p>
          <a:p>
            <a:endParaRPr lang="en-US" dirty="0">
              <a:solidFill>
                <a:schemeClr val="tx1"/>
              </a:solidFill>
            </a:endParaRPr>
          </a:p>
          <a:p>
            <a:pPr marL="0" marR="0" lvl="0" indent="-91440" algn="l" defTabSz="914400" rtl="0" eaLnBrk="1" fontAlgn="auto" latinLnBrk="0" hangingPunct="1">
              <a:lnSpc>
                <a:spcPct val="90000"/>
              </a:lnSpc>
              <a:spcBef>
                <a:spcPts val="0"/>
              </a:spcBef>
              <a:spcAft>
                <a:spcPts val="0"/>
              </a:spcAft>
              <a:buClr>
                <a:srgbClr val="99CB38"/>
              </a:buClr>
              <a:buSzPct val="100000"/>
              <a:buFont typeface="Calibri" panose="020F0502020204030204" pitchFamily="34" charset="0"/>
              <a:buChar char=" "/>
              <a:tabLst/>
              <a:defRPr/>
            </a:pPr>
            <a:r>
              <a:rPr kumimoji="0" lang="en-US" sz="1800" b="0" i="0" u="none" strike="noStrike" kern="1200" cap="none" spc="0" normalizeH="0" baseline="0" noProof="0" dirty="0">
                <a:ln>
                  <a:noFill/>
                </a:ln>
                <a:solidFill>
                  <a:schemeClr val="tx1"/>
                </a:solidFill>
                <a:effectLst/>
                <a:uLnTx/>
                <a:uFillTx/>
                <a:latin typeface="inherit"/>
                <a:ea typeface="+mn-ea"/>
                <a:cs typeface="+mn-cs"/>
              </a:rPr>
              <a:t>Crystal Rondeaux Hickman</a:t>
            </a: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0" marR="0" lvl="0" indent="-91440" algn="l" defTabSz="914400" rtl="0" eaLnBrk="1" fontAlgn="auto" latinLnBrk="0" hangingPunct="1">
              <a:lnSpc>
                <a:spcPct val="90000"/>
              </a:lnSpc>
              <a:spcBef>
                <a:spcPts val="0"/>
              </a:spcBef>
              <a:spcAft>
                <a:spcPts val="0"/>
              </a:spcAft>
              <a:buClr>
                <a:srgbClr val="99CB38"/>
              </a:buClr>
              <a:buSzPct val="100000"/>
              <a:buFont typeface="Calibri" panose="020F0502020204030204" pitchFamily="34" charset="0"/>
              <a:buChar char=" "/>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Tribal Relations and Resiliency </a:t>
            </a:r>
          </a:p>
          <a:p>
            <a:pPr marL="0" marR="0" lvl="0" indent="-91440" algn="l" defTabSz="914400" rtl="0" eaLnBrk="1" fontAlgn="auto" latinLnBrk="0" hangingPunct="1">
              <a:lnSpc>
                <a:spcPct val="90000"/>
              </a:lnSpc>
              <a:spcBef>
                <a:spcPts val="0"/>
              </a:spcBef>
              <a:spcAft>
                <a:spcPts val="0"/>
              </a:spcAft>
              <a:buClr>
                <a:srgbClr val="99CB38"/>
              </a:buClr>
              <a:buSzPct val="100000"/>
              <a:buFont typeface="Calibri" panose="020F0502020204030204" pitchFamily="34" charset="0"/>
              <a:buChar char=" "/>
              <a:tabLst/>
              <a:defRPr/>
            </a:pPr>
            <a:r>
              <a:rPr lang="en-US" sz="1800" dirty="0">
                <a:solidFill>
                  <a:schemeClr val="tx1"/>
                </a:solidFill>
                <a:latin typeface="Calibri" panose="020F0502020204030204" pitchFamily="34" charset="0"/>
              </a:rPr>
              <a:t>Student Mental Health Support Services Coordinator</a:t>
            </a:r>
          </a:p>
          <a:p>
            <a:pPr marL="0" marR="0" lvl="0" indent="-91440" algn="l" defTabSz="914400" rtl="0" eaLnBrk="1" fontAlgn="auto" latinLnBrk="0" hangingPunct="1">
              <a:lnSpc>
                <a:spcPct val="90000"/>
              </a:lnSpc>
              <a:spcBef>
                <a:spcPts val="0"/>
              </a:spcBef>
              <a:spcAft>
                <a:spcPts val="0"/>
              </a:spcAft>
              <a:buClr>
                <a:srgbClr val="99CB38"/>
              </a:buClr>
              <a:buSzPct val="100000"/>
              <a:buFont typeface="Calibri" panose="020F0502020204030204" pitchFamily="34" charset="0"/>
              <a:buChar char=" "/>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Montana Office of Public Instruction</a:t>
            </a:r>
          </a:p>
          <a:p>
            <a:pPr>
              <a:spcBef>
                <a:spcPts val="0"/>
              </a:spcBef>
              <a:spcAft>
                <a:spcPts val="0"/>
              </a:spcAft>
              <a:buClr>
                <a:srgbClr val="99CB38"/>
              </a:buClr>
              <a:defRPr/>
            </a:pPr>
            <a:r>
              <a:rPr kumimoji="0" lang="en-US"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Mobile: 406-839-6734</a:t>
            </a:r>
          </a:p>
          <a:p>
            <a:pPr>
              <a:spcBef>
                <a:spcPts val="0"/>
              </a:spcBef>
              <a:spcAft>
                <a:spcPts val="0"/>
              </a:spcAft>
              <a:buClr>
                <a:srgbClr val="99CB38"/>
              </a:buClr>
              <a:defRPr/>
            </a:pPr>
            <a:r>
              <a:rPr kumimoji="0" lang="en-US"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Website: </a:t>
            </a:r>
            <a:r>
              <a:rPr kumimoji="0" lang="en-US" b="0" i="0" u="none" strike="noStrike" kern="1200" cap="none" spc="0" normalizeH="0" baseline="0" noProof="0" dirty="0">
                <a:ln>
                  <a:noFill/>
                </a:ln>
                <a:solidFill>
                  <a:schemeClr val="tx1"/>
                </a:solidFill>
                <a:effectLst/>
                <a:uLnTx/>
                <a:uFillTx/>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http://opi.mt.gov/</a:t>
            </a:r>
            <a:endParaRPr kumimoji="0" lang="en-US"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a:spcBef>
                <a:spcPts val="0"/>
              </a:spcBef>
              <a:spcAft>
                <a:spcPts val="0"/>
              </a:spcAft>
              <a:buClr>
                <a:srgbClr val="99CB38"/>
              </a:buClr>
              <a:defRPr/>
            </a:pPr>
            <a:r>
              <a:rPr kumimoji="0" lang="en-US"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Email: crystal.hickman@mt.gov</a:t>
            </a:r>
          </a:p>
          <a:p>
            <a:pPr marL="0" marR="0" lvl="0" indent="-91440" algn="l" defTabSz="914400" rtl="0" eaLnBrk="1" fontAlgn="auto" latinLnBrk="0" hangingPunct="1">
              <a:lnSpc>
                <a:spcPct val="90000"/>
              </a:lnSpc>
              <a:spcBef>
                <a:spcPts val="0"/>
              </a:spcBef>
              <a:spcAft>
                <a:spcPts val="0"/>
              </a:spcAft>
              <a:buClr>
                <a:srgbClr val="99CB38"/>
              </a:buClr>
              <a:buSzPct val="100000"/>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90000"/>
              </a:lnSpc>
              <a:spcBef>
                <a:spcPts val="0"/>
              </a:spcBef>
              <a:spcAft>
                <a:spcPts val="0"/>
              </a:spcAft>
              <a:buClr>
                <a:srgbClr val="99CB38"/>
              </a:buClr>
              <a:buSzPct val="100000"/>
              <a:buNone/>
              <a:tabLst/>
              <a:defRPr/>
            </a:pPr>
            <a:endParaRPr kumimoji="0" lang="en-US" sz="1800" b="0" i="0" u="none" strike="noStrike" kern="1200" cap="none" spc="0" normalizeH="0" baseline="0" noProof="0" dirty="0">
              <a:ln>
                <a:noFill/>
              </a:ln>
              <a:solidFill>
                <a:srgbClr val="242424"/>
              </a:solidFill>
              <a:effectLst/>
              <a:uLnTx/>
              <a:uFillTx/>
              <a:latin typeface="Calibri" panose="020F0502020204030204" pitchFamily="34" charset="0"/>
              <a:ea typeface="+mn-ea"/>
              <a:cs typeface="+mn-cs"/>
            </a:endParaRPr>
          </a:p>
          <a:p>
            <a:endParaRPr lang="en-US" dirty="0"/>
          </a:p>
        </p:txBody>
      </p:sp>
      <p:sp>
        <p:nvSpPr>
          <p:cNvPr id="6" name="Text Placeholder 5">
            <a:extLst>
              <a:ext uri="{FF2B5EF4-FFF2-40B4-BE49-F238E27FC236}">
                <a16:creationId xmlns:a16="http://schemas.microsoft.com/office/drawing/2014/main" id="{6756019E-A60A-4041-88FA-91ABA31BA7FA}"/>
              </a:ext>
            </a:extLst>
          </p:cNvPr>
          <p:cNvSpPr>
            <a:spLocks noGrp="1"/>
          </p:cNvSpPr>
          <p:nvPr>
            <p:ph type="body" sz="half" idx="2"/>
          </p:nvPr>
        </p:nvSpPr>
        <p:spPr/>
        <p:txBody>
          <a:bodyPr/>
          <a:lstStyle/>
          <a:p>
            <a:endParaRPr lang="en-US" dirty="0"/>
          </a:p>
          <a:p>
            <a:endParaRPr lang="en-US" dirty="0"/>
          </a:p>
          <a:p>
            <a:r>
              <a:rPr lang="en-US" dirty="0"/>
              <a:t>Tribal Consultation</a:t>
            </a:r>
          </a:p>
          <a:p>
            <a:r>
              <a:rPr lang="en-US" dirty="0"/>
              <a:t>Culture &amp; Language</a:t>
            </a:r>
          </a:p>
          <a:p>
            <a:r>
              <a:rPr lang="en-US" dirty="0"/>
              <a:t>Student Mental Well-being</a:t>
            </a:r>
          </a:p>
          <a:p>
            <a:r>
              <a:rPr lang="en-US" dirty="0"/>
              <a:t>Youth Voice</a:t>
            </a:r>
          </a:p>
          <a:p>
            <a:r>
              <a:rPr lang="en-US" dirty="0"/>
              <a:t>AmeriCorp Youth Initiative</a:t>
            </a:r>
          </a:p>
        </p:txBody>
      </p:sp>
      <p:pic>
        <p:nvPicPr>
          <p:cNvPr id="2" name="Picture 1">
            <a:extLst>
              <a:ext uri="{FF2B5EF4-FFF2-40B4-BE49-F238E27FC236}">
                <a16:creationId xmlns:a16="http://schemas.microsoft.com/office/drawing/2014/main" id="{A044442A-4200-038D-D1AF-13F32E9CFC0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4827" y="6377519"/>
            <a:ext cx="3270345" cy="480481"/>
          </a:xfrm>
          <a:prstGeom prst="rect">
            <a:avLst/>
          </a:prstGeom>
        </p:spPr>
      </p:pic>
      <p:pic>
        <p:nvPicPr>
          <p:cNvPr id="3" name="Picture 2">
            <a:extLst>
              <a:ext uri="{FF2B5EF4-FFF2-40B4-BE49-F238E27FC236}">
                <a16:creationId xmlns:a16="http://schemas.microsoft.com/office/drawing/2014/main" id="{FAB823FD-0DCF-7131-7A68-945F194774A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816" y="-43201"/>
            <a:ext cx="3200400" cy="806361"/>
          </a:xfrm>
          <a:prstGeom prst="rect">
            <a:avLst/>
          </a:prstGeom>
        </p:spPr>
      </p:pic>
      <p:pic>
        <p:nvPicPr>
          <p:cNvPr id="7" name="Picture 6">
            <a:extLst>
              <a:ext uri="{FF2B5EF4-FFF2-40B4-BE49-F238E27FC236}">
                <a16:creationId xmlns:a16="http://schemas.microsoft.com/office/drawing/2014/main" id="{25352BDA-A518-7094-4C80-49B04079A3B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027" y="5435421"/>
            <a:ext cx="1395989" cy="1422579"/>
          </a:xfrm>
          <a:prstGeom prst="rect">
            <a:avLst/>
          </a:prstGeom>
        </p:spPr>
      </p:pic>
    </p:spTree>
    <p:extLst>
      <p:ext uri="{BB962C8B-B14F-4D97-AF65-F5344CB8AC3E}">
        <p14:creationId xmlns:p14="http://schemas.microsoft.com/office/powerpoint/2010/main" val="355603065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2271</Words>
  <Application>Microsoft Office PowerPoint</Application>
  <PresentationFormat>Widescreen</PresentationFormat>
  <Paragraphs>116</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inherit</vt:lpstr>
      <vt:lpstr>Mukta Vaani</vt:lpstr>
      <vt:lpstr>Retrospect</vt:lpstr>
      <vt:lpstr>Student Mental Wellness </vt:lpstr>
      <vt:lpstr>Tribal Relations &amp; Resiliency</vt:lpstr>
      <vt:lpstr>The State of Mental Wellness</vt:lpstr>
      <vt:lpstr>Prioritizing the Whole Child </vt:lpstr>
      <vt:lpstr>Resilience &amp; Wellness FTE</vt:lpstr>
      <vt:lpstr>Tribal Relations &amp; Resiliency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Mental Wellness</dc:title>
  <dc:creator>Hickman, Crystal</dc:creator>
  <cp:lastModifiedBy>Loveridge, Tristen</cp:lastModifiedBy>
  <cp:revision>5</cp:revision>
  <dcterms:created xsi:type="dcterms:W3CDTF">2022-12-28T23:33:01Z</dcterms:created>
  <dcterms:modified xsi:type="dcterms:W3CDTF">2023-01-03T16:26:32Z</dcterms:modified>
</cp:coreProperties>
</file>